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5"/>
  </p:notesMasterIdLst>
  <p:sldIdLst>
    <p:sldId id="323" r:id="rId2"/>
    <p:sldId id="324" r:id="rId3"/>
    <p:sldId id="325" r:id="rId4"/>
    <p:sldId id="256" r:id="rId5"/>
    <p:sldId id="326" r:id="rId6"/>
    <p:sldId id="270" r:id="rId7"/>
    <p:sldId id="272" r:id="rId8"/>
    <p:sldId id="273" r:id="rId9"/>
    <p:sldId id="276" r:id="rId10"/>
    <p:sldId id="275" r:id="rId11"/>
    <p:sldId id="277" r:id="rId12"/>
    <p:sldId id="337" r:id="rId13"/>
    <p:sldId id="338" r:id="rId14"/>
    <p:sldId id="336" r:id="rId15"/>
    <p:sldId id="335" r:id="rId16"/>
    <p:sldId id="334" r:id="rId17"/>
    <p:sldId id="333" r:id="rId18"/>
    <p:sldId id="331" r:id="rId19"/>
    <p:sldId id="332" r:id="rId20"/>
    <p:sldId id="329" r:id="rId21"/>
    <p:sldId id="328" r:id="rId22"/>
    <p:sldId id="327" r:id="rId23"/>
    <p:sldId id="342" r:id="rId24"/>
    <p:sldId id="404" r:id="rId25"/>
    <p:sldId id="405" r:id="rId26"/>
    <p:sldId id="402" r:id="rId27"/>
    <p:sldId id="343" r:id="rId28"/>
    <p:sldId id="344" r:id="rId29"/>
    <p:sldId id="345" r:id="rId30"/>
    <p:sldId id="346" r:id="rId31"/>
    <p:sldId id="347" r:id="rId32"/>
    <p:sldId id="349" r:id="rId33"/>
    <p:sldId id="350" r:id="rId34"/>
    <p:sldId id="314" r:id="rId35"/>
    <p:sldId id="285" r:id="rId36"/>
    <p:sldId id="351" r:id="rId37"/>
    <p:sldId id="353" r:id="rId38"/>
    <p:sldId id="352" r:id="rId39"/>
    <p:sldId id="354" r:id="rId40"/>
    <p:sldId id="356" r:id="rId41"/>
    <p:sldId id="339" r:id="rId42"/>
    <p:sldId id="355" r:id="rId43"/>
    <p:sldId id="368" r:id="rId44"/>
    <p:sldId id="369" r:id="rId45"/>
    <p:sldId id="370" r:id="rId46"/>
    <p:sldId id="371" r:id="rId47"/>
    <p:sldId id="372" r:id="rId48"/>
    <p:sldId id="373" r:id="rId49"/>
    <p:sldId id="357" r:id="rId50"/>
    <p:sldId id="358" r:id="rId51"/>
    <p:sldId id="359" r:id="rId52"/>
    <p:sldId id="360" r:id="rId53"/>
    <p:sldId id="361" r:id="rId54"/>
    <p:sldId id="322" r:id="rId55"/>
    <p:sldId id="384" r:id="rId56"/>
    <p:sldId id="381" r:id="rId57"/>
    <p:sldId id="382" r:id="rId58"/>
    <p:sldId id="383" r:id="rId59"/>
    <p:sldId id="380" r:id="rId60"/>
    <p:sldId id="379" r:id="rId61"/>
    <p:sldId id="378" r:id="rId62"/>
    <p:sldId id="377" r:id="rId63"/>
    <p:sldId id="303" r:id="rId64"/>
    <p:sldId id="385" r:id="rId65"/>
    <p:sldId id="387" r:id="rId66"/>
    <p:sldId id="388" r:id="rId67"/>
    <p:sldId id="389" r:id="rId68"/>
    <p:sldId id="386" r:id="rId69"/>
    <p:sldId id="390" r:id="rId70"/>
    <p:sldId id="394" r:id="rId71"/>
    <p:sldId id="391" r:id="rId72"/>
    <p:sldId id="395" r:id="rId73"/>
    <p:sldId id="396" r:id="rId74"/>
    <p:sldId id="397" r:id="rId75"/>
    <p:sldId id="398" r:id="rId76"/>
    <p:sldId id="392" r:id="rId77"/>
    <p:sldId id="393" r:id="rId78"/>
    <p:sldId id="399" r:id="rId79"/>
    <p:sldId id="374" r:id="rId80"/>
    <p:sldId id="400" r:id="rId81"/>
    <p:sldId id="375" r:id="rId82"/>
    <p:sldId id="401" r:id="rId83"/>
    <p:sldId id="306" r:id="rId84"/>
  </p:sldIdLst>
  <p:sldSz cx="12192000" cy="6858000"/>
  <p:notesSz cx="6858000" cy="9144000"/>
  <p:embeddedFontLst>
    <p:embeddedFont>
      <p:font typeface="Calibri" panose="020F0502020204030204" pitchFamily="34" charset="0"/>
      <p:regular r:id="rId86"/>
      <p:bold r:id="rId87"/>
      <p:italic r:id="rId88"/>
      <p:boldItalic r:id="rId89"/>
    </p:embeddedFont>
    <p:embeddedFont>
      <p:font typeface="Calibri Light" panose="020F0302020204030204" pitchFamily="34" charset="0"/>
      <p:regular r:id="rId90"/>
      <p:italic r:id="rId91"/>
    </p:embeddedFont>
    <p:embeddedFont>
      <p:font typeface="Tahoma" panose="020B0604030504040204" pitchFamily="34" charset="0"/>
      <p:regular r:id="rId92"/>
      <p:bold r:id="rId9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387" autoAdjust="0"/>
  </p:normalViewPr>
  <p:slideViewPr>
    <p:cSldViewPr snapToGrid="0">
      <p:cViewPr varScale="1">
        <p:scale>
          <a:sx n="74" d="100"/>
          <a:sy n="74" d="100"/>
        </p:scale>
        <p:origin x="7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5.fntdata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3.fntdata"/><Relationship Id="rId91" Type="http://schemas.openxmlformats.org/officeDocument/2006/relationships/font" Target="fonts/font6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1.fntdata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2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3A37E-5D08-4763-A400-8C3311CB4AF1}" type="datetimeFigureOut">
              <a:rPr lang="fr-FR" smtClean="0"/>
              <a:t>12/11/2021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AA0E4-3AED-497A-AFEF-C7DB69337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63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Après avoir trouvé un PROBLEME, on fait toujours une… ? (HYPOTHESE)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363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Après avoir trouvé un PROBLEME, on fait toujours une… ? (HYPOTHESE)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227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016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495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599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47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485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921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030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608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847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Après avoir trouvé un PROBLEME, on fait toujours une… ? (HYPOTHESE)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092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059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501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507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0005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551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8528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8430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3156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7206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73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01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7657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74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5258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75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6823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76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6965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77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1932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Après avoir trouvé un PROBLEME, on fait toujours une… ? (HYPOTHESE)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78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1588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Après avoir trouvé un PROBLEME, on fait toujours une… ? (HYPOTHESE)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79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242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Après avoir trouvé un PROBLEME, on fait toujours une… ? (HYPOTHESE)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80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5363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Après avoir trouvé un PROBLEME, on fait toujours une… ? (HYPOTHESE)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81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8727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Après avoir trouvé un PROBLEME, on fait toujours une… ? (HYPOTHESE)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82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009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381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324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505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45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Après avoir trouvé un PROBLEME, on fait toujours une… ? (HYPOTHESE)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071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Après avoir trouvé un PROBLEME, on fait toujours une… ? (HYPOTHESE)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80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AB55F2-0B3B-48BD-B34D-E5EA21058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B62C27-1A62-416B-B578-47053CCA9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8536FD-9F1A-47C6-BA00-797C42D37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12/11/2021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8556D6-0B0C-46DD-8909-4BA6453A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FE6913-70A3-41F0-B579-1D3561FD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63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145FCB-2E1C-4A3E-A61B-6AF32E7A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75B1D4-4652-4D0F-86D9-DC85003A7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FDF3F0-C6E2-4C4A-959E-36873847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12/11/2021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AD631E-BFED-4472-A8F5-FBD334DC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5695DF-8AB6-4B70-9F80-AC860B46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11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D65CEB4-E253-44FA-B2AD-86E922E21C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D8B4B4F-169D-4FC1-B51F-2A2DA9873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FFEF88-6250-4E60-AE5D-E74E78680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12/11/2021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2D5D3C-48DD-4686-9577-B06B3273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B7BA06-0DCE-43D3-B237-F7AD4EE7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26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8A06A5-C832-447A-9B02-9AD53CD5A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CDCD47-948F-49E9-B4D3-5D8D9AC46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5A6B03-1A29-45DF-8519-670AFB41F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12/11/2021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5D145E-1A9E-4827-8370-1B93C965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C89AA-AA39-4645-AF3E-D0E574D88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16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0842A9-B24F-4914-9EA5-89D42EBEA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6A926F-FB85-4716-8BC3-4983CDF14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78D2C1-36C8-4EF0-A516-174D40E91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12/11/2021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941F61-A874-4FCB-ABC5-5A5B73D60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6F43E6-5136-4E00-A6DD-21FC18496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81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F61247-3F4F-4CD4-A81F-5CD59E98A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B0AB83-4D24-48B1-95EB-B273EBC43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BA546F-BF24-421B-A832-20D3ACE0B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2C25B6-AA56-48E0-BD90-00610CC37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12/11/2021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E2A4E5-3DB1-484E-BC43-B96062DC5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D650E2-4D1E-4D7F-A554-B357CF1E9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07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19167C-4944-4257-8775-6295B443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B08754-86EA-4844-ABF5-360AFD0DE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3A7D64-CB78-4D69-8237-3F3EA62B1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A9584F-D938-42A7-98ED-891C49336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92D6B60-3FDE-4149-845C-2003E8A94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177A7A9-798C-47F8-9A17-430F6899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12/11/2021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79B5885-37B3-4885-BBB0-746410547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07D779E-0713-45A8-839D-FFCB809F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0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F3367E-8DF6-4753-9879-31253535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0E145A-7FCD-4F2A-B2C8-8E1EAB6B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12/11/2021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FC29F1-CF54-49D3-B678-62C772C3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E718EA-EEA4-43A0-ADA2-2EA6413A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49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CFC5941-D084-4766-BD66-B1111C880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12/11/2021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D948E07-4CDD-469D-BDF3-4132C374C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A61D9F-5750-4DCF-B8C1-FC83F0A1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73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01B7B4-6D91-4FB4-888B-C3C858C78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A683D7-F4B8-4C2A-A6D5-6F4A55DDB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9541AD-56BD-4784-9F03-6A9AEE410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CFA791-6AF5-4F7F-9684-C83EA0FE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12/11/2021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716592-6ACE-40A8-8ABD-DEB737BC5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77D456-C042-4FB1-9DD4-8EB3DEA2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2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CEB73-8525-4861-BAE9-986541C54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73242BC-94F3-4EAF-BE38-007AEA4BE3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21AE9-4744-446C-AC8C-521489D5B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27B113-58E9-4857-8BCF-31A75FA8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12/11/2021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DFF57E-B810-49DB-81BB-DEB32A5D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ACBA24-6130-4F4E-A25A-725478957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8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5EF05D0-3B2B-463B-9590-261410881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F6CC6B-B472-4E53-B637-4C25ADCA6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858C1B-920F-4D83-8E04-F60A9B136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0E027-2A3F-4497-8D6B-5F1F9CCA95F5}" type="datetimeFigureOut">
              <a:rPr lang="fr-FR" smtClean="0"/>
              <a:t>12/11/2021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D8756E-13E0-4EAB-864C-478192DC9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BB0704-868B-4068-AFB4-4FD9BAB56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98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9781"/>
            <a:ext cx="9144000" cy="1002001"/>
          </a:xfrm>
        </p:spPr>
        <p:txBody>
          <a:bodyPr/>
          <a:lstStyle/>
          <a:p>
            <a:r>
              <a:rPr lang="fr-FR" u="sng" dirty="0"/>
              <a:t>RAPPELS: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53529"/>
            <a:ext cx="9144000" cy="4064144"/>
          </a:xfrm>
        </p:spPr>
        <p:txBody>
          <a:bodyPr>
            <a:normAutofit/>
          </a:bodyPr>
          <a:lstStyle/>
          <a:p>
            <a:pPr algn="l"/>
            <a:r>
              <a:rPr lang="fr-FR" sz="4400" dirty="0"/>
              <a:t>Les </a:t>
            </a:r>
            <a:r>
              <a:rPr lang="fr-FR" sz="4400" b="1" dirty="0">
                <a:solidFill>
                  <a:srgbClr val="00B050"/>
                </a:solidFill>
              </a:rPr>
              <a:t>aliments</a:t>
            </a:r>
            <a:r>
              <a:rPr lang="fr-FR" sz="4400" dirty="0"/>
              <a:t> sont transformés en </a:t>
            </a:r>
            <a:r>
              <a:rPr lang="fr-FR" sz="4400" b="1" dirty="0">
                <a:solidFill>
                  <a:srgbClr val="00B050"/>
                </a:solidFill>
              </a:rPr>
              <a:t>nutriments</a:t>
            </a:r>
            <a:r>
              <a:rPr lang="fr-FR" sz="4400" dirty="0"/>
              <a:t> par des </a:t>
            </a:r>
            <a:r>
              <a:rPr lang="fr-FR" sz="4400" b="1" dirty="0">
                <a:solidFill>
                  <a:srgbClr val="00B050"/>
                </a:solidFill>
              </a:rPr>
              <a:t>enzymes</a:t>
            </a:r>
            <a:r>
              <a:rPr lang="fr-FR" sz="4400" dirty="0"/>
              <a:t>.</a:t>
            </a:r>
          </a:p>
          <a:p>
            <a:pPr marL="571500" indent="-571500" algn="l">
              <a:buFontTx/>
              <a:buChar char="-"/>
            </a:pPr>
            <a:r>
              <a:rPr lang="fr-FR" sz="4400" dirty="0">
                <a:solidFill>
                  <a:schemeClr val="bg1"/>
                </a:solidFill>
              </a:rPr>
              <a:t>De la cavité buccale</a:t>
            </a:r>
          </a:p>
          <a:p>
            <a:pPr marL="571500" indent="-571500" algn="l">
              <a:buFontTx/>
              <a:buChar char="-"/>
            </a:pPr>
            <a:r>
              <a:rPr lang="fr-FR" sz="4400" dirty="0">
                <a:solidFill>
                  <a:schemeClr val="bg1"/>
                </a:solidFill>
              </a:rPr>
              <a:t>De l’estomac</a:t>
            </a:r>
          </a:p>
          <a:p>
            <a:pPr marL="571500" indent="-571500" algn="l">
              <a:buFontTx/>
              <a:buChar char="-"/>
            </a:pPr>
            <a:r>
              <a:rPr lang="fr-FR" sz="4400" dirty="0">
                <a:solidFill>
                  <a:schemeClr val="bg1"/>
                </a:solidFill>
              </a:rPr>
              <a:t>De l’intestin grêle</a:t>
            </a:r>
          </a:p>
        </p:txBody>
      </p:sp>
    </p:spTree>
    <p:extLst>
      <p:ext uri="{BB962C8B-B14F-4D97-AF65-F5344CB8AC3E}">
        <p14:creationId xmlns:p14="http://schemas.microsoft.com/office/powerpoint/2010/main" val="382770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64CD1D9-562D-4864-B5CE-BFCFAF318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19"/>
          <a:stretch/>
        </p:blipFill>
        <p:spPr>
          <a:xfrm>
            <a:off x="0" y="-115899"/>
            <a:ext cx="12192000" cy="69738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164" y="1078672"/>
            <a:ext cx="10270835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  <a:latin typeface="CrayonL" panose="00000500000000000000" pitchFamily="2" charset="0"/>
              </a:rPr>
              <a:t>Fiche de révision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345E6FC-5D56-4DD5-A503-4CE204D89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" y="-115899"/>
            <a:ext cx="2982005" cy="2829081"/>
          </a:xfrm>
          <a:prstGeom prst="rect">
            <a:avLst/>
          </a:prstGeom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DF9659AC-C387-49B4-8822-612568723456}"/>
              </a:ext>
            </a:extLst>
          </p:cNvPr>
          <p:cNvSpPr txBox="1">
            <a:spLocks/>
          </p:cNvSpPr>
          <p:nvPr/>
        </p:nvSpPr>
        <p:spPr>
          <a:xfrm>
            <a:off x="1782619" y="3524682"/>
            <a:ext cx="10631054" cy="898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3275" algn="l"/>
              </a:tabLst>
            </a:pPr>
            <a:r>
              <a:rPr lang="fr-FR" sz="4400" b="1" dirty="0">
                <a:solidFill>
                  <a:srgbClr val="0070C0"/>
                </a:solidFill>
              </a:rPr>
              <a:t>	</a:t>
            </a:r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1) La réponse est dans l’hypothèse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A54A85E-06A2-4961-AF2A-B4FB5038F0FF}"/>
              </a:ext>
            </a:extLst>
          </p:cNvPr>
          <p:cNvSpPr txBox="1">
            <a:spLocks/>
          </p:cNvSpPr>
          <p:nvPr/>
        </p:nvSpPr>
        <p:spPr>
          <a:xfrm>
            <a:off x="1782619" y="5097056"/>
            <a:ext cx="10631054" cy="750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3275" algn="l"/>
              </a:tabLst>
            </a:pPr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	2) 1 seule différence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C5EC7820-8B08-4FE8-9C81-AEF975C8D84C}"/>
              </a:ext>
            </a:extLst>
          </p:cNvPr>
          <p:cNvSpPr txBox="1">
            <a:spLocks/>
          </p:cNvSpPr>
          <p:nvPr/>
        </p:nvSpPr>
        <p:spPr>
          <a:xfrm>
            <a:off x="1764148" y="5884644"/>
            <a:ext cx="10631054" cy="8981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3275" algn="l"/>
              </a:tabLst>
            </a:pPr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	3) La différence porte sur la supposition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196D96C6-2960-4709-8119-4FB497583CC4}"/>
              </a:ext>
            </a:extLst>
          </p:cNvPr>
          <p:cNvSpPr txBox="1">
            <a:spLocks/>
          </p:cNvSpPr>
          <p:nvPr/>
        </p:nvSpPr>
        <p:spPr>
          <a:xfrm>
            <a:off x="1782619" y="4331709"/>
            <a:ext cx="10631054" cy="997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Pour trouver l’</a:t>
            </a:r>
            <a:r>
              <a:rPr lang="fr-FR" sz="4400" b="1" u="sng" dirty="0">
                <a:solidFill>
                  <a:srgbClr val="FF0000"/>
                </a:solidFill>
                <a:latin typeface="CrayonL" panose="00000500000000000000" pitchFamily="2" charset="0"/>
              </a:rPr>
              <a:t>expérience contraire</a:t>
            </a:r>
            <a:r>
              <a:rPr lang="fr-FR" sz="4400" b="1" dirty="0">
                <a:solidFill>
                  <a:srgbClr val="FF0000"/>
                </a:solidFill>
                <a:latin typeface="CrayonL" panose="00000500000000000000" pitchFamily="2" charset="0"/>
              </a:rPr>
              <a:t> </a:t>
            </a:r>
            <a:r>
              <a:rPr lang="fr-FR" sz="4400" b="1" dirty="0">
                <a:latin typeface="CrayonL" panose="00000500000000000000" pitchFamily="2" charset="0"/>
              </a:rPr>
              <a:t>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2619" y="2780232"/>
            <a:ext cx="10631054" cy="997527"/>
          </a:xfrm>
        </p:spPr>
        <p:txBody>
          <a:bodyPr>
            <a:normAutofit/>
          </a:bodyPr>
          <a:lstStyle/>
          <a:p>
            <a:pPr algn="l"/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Pour trouver l’</a:t>
            </a:r>
            <a:r>
              <a:rPr lang="fr-FR" sz="4400" b="1" u="sng" dirty="0">
                <a:solidFill>
                  <a:srgbClr val="FF0000"/>
                </a:solidFill>
                <a:latin typeface="CrayonL" panose="00000500000000000000" pitchFamily="2" charset="0"/>
              </a:rPr>
              <a:t>expérience témoin</a:t>
            </a:r>
            <a:r>
              <a:rPr lang="fr-FR" sz="4400" b="1" dirty="0">
                <a:solidFill>
                  <a:srgbClr val="FF0000"/>
                </a:solidFill>
                <a:latin typeface="CrayonL" panose="00000500000000000000" pitchFamily="2" charset="0"/>
              </a:rPr>
              <a:t> </a:t>
            </a:r>
            <a:r>
              <a:rPr lang="fr-FR" sz="4400" b="1" dirty="0">
                <a:latin typeface="CrayonL" panose="000005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0477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64CD1D9-562D-4864-B5CE-BFCFAF318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19"/>
          <a:stretch/>
        </p:blipFill>
        <p:spPr>
          <a:xfrm>
            <a:off x="0" y="-115899"/>
            <a:ext cx="12192000" cy="69738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164" y="1078672"/>
            <a:ext cx="10270835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  <a:latin typeface="CrayonL" panose="00000500000000000000" pitchFamily="2" charset="0"/>
              </a:rPr>
              <a:t>Fiche de révision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345E6FC-5D56-4DD5-A503-4CE204D89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" y="-115899"/>
            <a:ext cx="2982005" cy="2829081"/>
          </a:xfrm>
          <a:prstGeom prst="rect">
            <a:avLst/>
          </a:prstGeom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DF9659AC-C387-49B4-8822-612568723456}"/>
              </a:ext>
            </a:extLst>
          </p:cNvPr>
          <p:cNvSpPr txBox="1">
            <a:spLocks/>
          </p:cNvSpPr>
          <p:nvPr/>
        </p:nvSpPr>
        <p:spPr>
          <a:xfrm>
            <a:off x="1782619" y="3524682"/>
            <a:ext cx="10631054" cy="898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3275" algn="l"/>
              </a:tabLst>
            </a:pPr>
            <a:r>
              <a:rPr lang="fr-FR" sz="4400" b="1" dirty="0">
                <a:solidFill>
                  <a:srgbClr val="0070C0"/>
                </a:solidFill>
              </a:rPr>
              <a:t>	</a:t>
            </a:r>
            <a:r>
              <a:rPr lang="fr-FR" sz="4400" b="1" dirty="0">
                <a:solidFill>
                  <a:srgbClr val="002060"/>
                </a:solidFill>
                <a:latin typeface="CrayonL" panose="00000500000000000000" pitchFamily="2" charset="0"/>
              </a:rPr>
              <a:t>1) La réponse est dans l’hypothèse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A54A85E-06A2-4961-AF2A-B4FB5038F0FF}"/>
              </a:ext>
            </a:extLst>
          </p:cNvPr>
          <p:cNvSpPr txBox="1">
            <a:spLocks/>
          </p:cNvSpPr>
          <p:nvPr/>
        </p:nvSpPr>
        <p:spPr>
          <a:xfrm>
            <a:off x="1782619" y="5097056"/>
            <a:ext cx="10631054" cy="750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3275" algn="l"/>
              </a:tabLst>
            </a:pPr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	2) 1 seule différence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C5EC7820-8B08-4FE8-9C81-AEF975C8D84C}"/>
              </a:ext>
            </a:extLst>
          </p:cNvPr>
          <p:cNvSpPr txBox="1">
            <a:spLocks/>
          </p:cNvSpPr>
          <p:nvPr/>
        </p:nvSpPr>
        <p:spPr>
          <a:xfrm>
            <a:off x="1764148" y="5884644"/>
            <a:ext cx="10631054" cy="8981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3275" algn="l"/>
              </a:tabLst>
            </a:pPr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	3) La différence porte sur la supposition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196D96C6-2960-4709-8119-4FB497583CC4}"/>
              </a:ext>
            </a:extLst>
          </p:cNvPr>
          <p:cNvSpPr txBox="1">
            <a:spLocks/>
          </p:cNvSpPr>
          <p:nvPr/>
        </p:nvSpPr>
        <p:spPr>
          <a:xfrm>
            <a:off x="1782619" y="4331709"/>
            <a:ext cx="10631054" cy="997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Pour trouver l’</a:t>
            </a:r>
            <a:r>
              <a:rPr lang="fr-FR" sz="4400" b="1" u="sng" dirty="0">
                <a:solidFill>
                  <a:srgbClr val="FF0000"/>
                </a:solidFill>
                <a:latin typeface="CrayonL" panose="00000500000000000000" pitchFamily="2" charset="0"/>
              </a:rPr>
              <a:t>expérience contraire</a:t>
            </a:r>
            <a:r>
              <a:rPr lang="fr-FR" sz="4400" b="1" dirty="0">
                <a:solidFill>
                  <a:srgbClr val="FF0000"/>
                </a:solidFill>
                <a:latin typeface="CrayonL" panose="00000500000000000000" pitchFamily="2" charset="0"/>
              </a:rPr>
              <a:t> </a:t>
            </a:r>
            <a:r>
              <a:rPr lang="fr-FR" sz="4400" b="1" dirty="0">
                <a:latin typeface="CrayonL" panose="00000500000000000000" pitchFamily="2" charset="0"/>
              </a:rPr>
              <a:t>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2619" y="2780232"/>
            <a:ext cx="10631054" cy="997527"/>
          </a:xfrm>
        </p:spPr>
        <p:txBody>
          <a:bodyPr>
            <a:normAutofit/>
          </a:bodyPr>
          <a:lstStyle/>
          <a:p>
            <a:pPr algn="l"/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Pour trouver l’</a:t>
            </a:r>
            <a:r>
              <a:rPr lang="fr-FR" sz="4400" b="1" u="sng" dirty="0">
                <a:solidFill>
                  <a:srgbClr val="FF0000"/>
                </a:solidFill>
                <a:latin typeface="CrayonL" panose="00000500000000000000" pitchFamily="2" charset="0"/>
              </a:rPr>
              <a:t>expérience témoin</a:t>
            </a:r>
            <a:r>
              <a:rPr lang="fr-FR" sz="4400" b="1" dirty="0">
                <a:solidFill>
                  <a:srgbClr val="FF0000"/>
                </a:solidFill>
                <a:latin typeface="CrayonL" panose="00000500000000000000" pitchFamily="2" charset="0"/>
              </a:rPr>
              <a:t> </a:t>
            </a:r>
            <a:r>
              <a:rPr lang="fr-FR" sz="4400" b="1" dirty="0">
                <a:latin typeface="CrayonL" panose="000005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1710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643"/>
            <a:ext cx="9144000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HYPOTHESE: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48426"/>
            <a:ext cx="9144000" cy="2152326"/>
          </a:xfrm>
        </p:spPr>
        <p:txBody>
          <a:bodyPr>
            <a:normAutofit fontScale="92500" lnSpcReduction="10000"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Nos organes transforment les différentes composantes des aliments en différents nutriments certainement grâce à une seule et même enzyme.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454798A-F883-4A98-9F26-D35327C48CAD}"/>
              </a:ext>
            </a:extLst>
          </p:cNvPr>
          <p:cNvSpPr txBox="1">
            <a:spLocks/>
          </p:cNvSpPr>
          <p:nvPr/>
        </p:nvSpPr>
        <p:spPr>
          <a:xfrm>
            <a:off x="274320" y="3691444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82563" algn="l"/>
              </a:tabLst>
            </a:pPr>
            <a:r>
              <a:rPr lang="fr-FR" b="1" dirty="0">
                <a:solidFill>
                  <a:srgbClr val="00B050"/>
                </a:solidFill>
              </a:rPr>
              <a:t>	</a:t>
            </a:r>
            <a:r>
              <a:rPr lang="fr-FR" b="1" dirty="0">
                <a:solidFill>
                  <a:schemeClr val="bg1"/>
                </a:solidFill>
              </a:rPr>
              <a:t>Glucide</a:t>
            </a:r>
            <a:r>
              <a:rPr lang="fr-FR" b="1" dirty="0"/>
              <a:t> + </a:t>
            </a:r>
            <a:r>
              <a:rPr lang="fr-FR" b="1" dirty="0">
                <a:solidFill>
                  <a:schemeClr val="bg1"/>
                </a:solidFill>
              </a:rPr>
              <a:t>Pancréatine</a:t>
            </a:r>
            <a:r>
              <a:rPr lang="fr-FR" b="1" dirty="0">
                <a:solidFill>
                  <a:srgbClr val="CC00FF"/>
                </a:solidFill>
              </a:rPr>
              <a:t>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Glucose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52BAEF9-9C82-4D7E-9FFC-167F0A8A3E36}"/>
              </a:ext>
            </a:extLst>
          </p:cNvPr>
          <p:cNvSpPr txBox="1">
            <a:spLocks/>
          </p:cNvSpPr>
          <p:nvPr/>
        </p:nvSpPr>
        <p:spPr>
          <a:xfrm>
            <a:off x="274320" y="4755083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630238" algn="l"/>
              </a:tabLst>
            </a:pPr>
            <a:r>
              <a:rPr lang="fr-FR" b="1" dirty="0">
                <a:solidFill>
                  <a:srgbClr val="00B050"/>
                </a:solidFill>
              </a:rPr>
              <a:t>	</a:t>
            </a:r>
            <a:r>
              <a:rPr lang="fr-FR" b="1" dirty="0">
                <a:solidFill>
                  <a:schemeClr val="bg1"/>
                </a:solidFill>
              </a:rPr>
              <a:t>Lipide</a:t>
            </a:r>
            <a:r>
              <a:rPr lang="fr-FR" b="1" dirty="0"/>
              <a:t> + </a:t>
            </a:r>
            <a:r>
              <a:rPr lang="fr-FR" b="1" dirty="0">
                <a:solidFill>
                  <a:schemeClr val="bg1"/>
                </a:solidFill>
              </a:rPr>
              <a:t>Pancréatine</a:t>
            </a:r>
            <a:r>
              <a:rPr lang="fr-FR" b="1" dirty="0">
                <a:solidFill>
                  <a:srgbClr val="CC00FF"/>
                </a:solidFill>
              </a:rPr>
              <a:t>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Acide gras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7A4FEBF-2647-43E9-8A32-9C8B59AA0466}"/>
              </a:ext>
            </a:extLst>
          </p:cNvPr>
          <p:cNvSpPr txBox="1">
            <a:spLocks/>
          </p:cNvSpPr>
          <p:nvPr/>
        </p:nvSpPr>
        <p:spPr>
          <a:xfrm>
            <a:off x="274320" y="5818720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</a:rPr>
              <a:t>Protide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/>
              <a:t>+ </a:t>
            </a:r>
            <a:r>
              <a:rPr lang="fr-FR" b="1" dirty="0">
                <a:solidFill>
                  <a:schemeClr val="bg1"/>
                </a:solidFill>
              </a:rPr>
              <a:t>Pancréatine</a:t>
            </a:r>
            <a:r>
              <a:rPr lang="fr-FR" b="1" dirty="0">
                <a:solidFill>
                  <a:srgbClr val="CC00FF"/>
                </a:solidFill>
              </a:rPr>
              <a:t> </a:t>
            </a:r>
            <a:r>
              <a:rPr lang="fr-FR" b="1" dirty="0">
                <a:sym typeface="Wingdings" panose="05000000000000000000" pitchFamily="2" charset="2"/>
              </a:rPr>
              <a:t></a:t>
            </a:r>
            <a:r>
              <a:rPr lang="fr-FR" b="1" dirty="0">
                <a:solidFill>
                  <a:srgbClr val="FF9900"/>
                </a:solidFill>
                <a:sym typeface="Wingdings" panose="05000000000000000000" pitchFamily="2" charset="2"/>
              </a:rPr>
              <a:t>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Acide aminé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1CB4D1-C3E8-4F94-A684-089A099F1200}"/>
              </a:ext>
            </a:extLst>
          </p:cNvPr>
          <p:cNvSpPr txBox="1"/>
          <p:nvPr/>
        </p:nvSpPr>
        <p:spPr>
          <a:xfrm>
            <a:off x="1380226" y="3546097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CEBFE1-4B17-496C-98CB-283D3AFBF046}"/>
              </a:ext>
            </a:extLst>
          </p:cNvPr>
          <p:cNvSpPr txBox="1"/>
          <p:nvPr/>
        </p:nvSpPr>
        <p:spPr>
          <a:xfrm>
            <a:off x="1380226" y="4609736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2301D0A-6FCD-4CB1-905A-F7E1DAFB636F}"/>
              </a:ext>
            </a:extLst>
          </p:cNvPr>
          <p:cNvSpPr txBox="1"/>
          <p:nvPr/>
        </p:nvSpPr>
        <p:spPr>
          <a:xfrm>
            <a:off x="1380226" y="5673373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DB5FABE-27ED-499E-A52A-6E38CB0B67A0}"/>
              </a:ext>
            </a:extLst>
          </p:cNvPr>
          <p:cNvSpPr txBox="1"/>
          <p:nvPr/>
        </p:nvSpPr>
        <p:spPr>
          <a:xfrm>
            <a:off x="5026132" y="3546097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CC00FF"/>
                </a:solidFill>
              </a:rPr>
              <a:t>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C6FE014-AE9C-4AE3-877B-98B4645BCB5C}"/>
              </a:ext>
            </a:extLst>
          </p:cNvPr>
          <p:cNvSpPr txBox="1"/>
          <p:nvPr/>
        </p:nvSpPr>
        <p:spPr>
          <a:xfrm>
            <a:off x="5026132" y="4609736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CC00FF"/>
                </a:solidFill>
              </a:rPr>
              <a:t>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4C04DC7-F7F0-4825-9282-A1798704BC20}"/>
              </a:ext>
            </a:extLst>
          </p:cNvPr>
          <p:cNvSpPr txBox="1"/>
          <p:nvPr/>
        </p:nvSpPr>
        <p:spPr>
          <a:xfrm>
            <a:off x="5026132" y="5673373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CC00FF"/>
                </a:solidFill>
              </a:rPr>
              <a:t>?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CCBA1A6-8B60-4817-B526-1CB61790022C}"/>
              </a:ext>
            </a:extLst>
          </p:cNvPr>
          <p:cNvSpPr txBox="1"/>
          <p:nvPr/>
        </p:nvSpPr>
        <p:spPr>
          <a:xfrm>
            <a:off x="9587972" y="3546097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4D64D67-1F4C-48DE-8516-357C353A24A7}"/>
              </a:ext>
            </a:extLst>
          </p:cNvPr>
          <p:cNvSpPr txBox="1"/>
          <p:nvPr/>
        </p:nvSpPr>
        <p:spPr>
          <a:xfrm>
            <a:off x="9587972" y="4609736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F913BB8-E35A-4A3E-8EA3-9C04EB7B5704}"/>
              </a:ext>
            </a:extLst>
          </p:cNvPr>
          <p:cNvSpPr txBox="1"/>
          <p:nvPr/>
        </p:nvSpPr>
        <p:spPr>
          <a:xfrm>
            <a:off x="9587972" y="5673373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FF99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534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2" grpId="0" animBg="1"/>
      <p:bldP spid="7" grpId="0"/>
      <p:bldP spid="9" grpId="0"/>
      <p:bldP spid="10" grpId="0"/>
      <p:bldP spid="11" grpId="0"/>
      <p:bldP spid="13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643"/>
            <a:ext cx="9144000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HYPOTHESE: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48426"/>
            <a:ext cx="9144000" cy="2152326"/>
          </a:xfrm>
        </p:spPr>
        <p:txBody>
          <a:bodyPr>
            <a:normAutofit fontScale="92500" lnSpcReduction="10000"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Nos organes transforment les </a:t>
            </a:r>
            <a:r>
              <a:rPr lang="fr-FR" sz="4400" b="1" dirty="0">
                <a:solidFill>
                  <a:srgbClr val="00B050"/>
                </a:solidFill>
              </a:rPr>
              <a:t>différentes composantes des aliments</a:t>
            </a:r>
            <a:r>
              <a:rPr lang="fr-FR" sz="4400" dirty="0">
                <a:solidFill>
                  <a:srgbClr val="0070C0"/>
                </a:solidFill>
              </a:rPr>
              <a:t> en différents nutriments certainement grâce à une seule et même enzyme.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454798A-F883-4A98-9F26-D35327C48CAD}"/>
              </a:ext>
            </a:extLst>
          </p:cNvPr>
          <p:cNvSpPr txBox="1">
            <a:spLocks/>
          </p:cNvSpPr>
          <p:nvPr/>
        </p:nvSpPr>
        <p:spPr>
          <a:xfrm>
            <a:off x="274320" y="3691444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82563" algn="l"/>
              </a:tabLst>
            </a:pPr>
            <a:r>
              <a:rPr lang="fr-FR" b="1" dirty="0">
                <a:solidFill>
                  <a:srgbClr val="00B050"/>
                </a:solidFill>
              </a:rPr>
              <a:t>	</a:t>
            </a:r>
            <a:r>
              <a:rPr lang="fr-FR" b="1" dirty="0">
                <a:solidFill>
                  <a:schemeClr val="bg1"/>
                </a:solidFill>
              </a:rPr>
              <a:t>Glucide</a:t>
            </a:r>
            <a:r>
              <a:rPr lang="fr-FR" b="1" dirty="0"/>
              <a:t> + </a:t>
            </a:r>
            <a:r>
              <a:rPr lang="fr-FR" b="1" dirty="0">
                <a:solidFill>
                  <a:schemeClr val="bg1"/>
                </a:solidFill>
              </a:rPr>
              <a:t>Pancréatine</a:t>
            </a:r>
            <a:r>
              <a:rPr lang="fr-FR" b="1" dirty="0">
                <a:solidFill>
                  <a:srgbClr val="CC00FF"/>
                </a:solidFill>
              </a:rPr>
              <a:t>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Glucose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52BAEF9-9C82-4D7E-9FFC-167F0A8A3E36}"/>
              </a:ext>
            </a:extLst>
          </p:cNvPr>
          <p:cNvSpPr txBox="1">
            <a:spLocks/>
          </p:cNvSpPr>
          <p:nvPr/>
        </p:nvSpPr>
        <p:spPr>
          <a:xfrm>
            <a:off x="274320" y="4755083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630238" algn="l"/>
              </a:tabLst>
            </a:pPr>
            <a:r>
              <a:rPr lang="fr-FR" b="1" dirty="0">
                <a:solidFill>
                  <a:srgbClr val="00B050"/>
                </a:solidFill>
              </a:rPr>
              <a:t>	</a:t>
            </a:r>
            <a:r>
              <a:rPr lang="fr-FR" b="1" dirty="0">
                <a:solidFill>
                  <a:schemeClr val="bg1"/>
                </a:solidFill>
              </a:rPr>
              <a:t>Lipide</a:t>
            </a:r>
            <a:r>
              <a:rPr lang="fr-FR" b="1" dirty="0"/>
              <a:t> + </a:t>
            </a:r>
            <a:r>
              <a:rPr lang="fr-FR" b="1" dirty="0">
                <a:solidFill>
                  <a:schemeClr val="bg1"/>
                </a:solidFill>
              </a:rPr>
              <a:t>Pancréatine</a:t>
            </a:r>
            <a:r>
              <a:rPr lang="fr-FR" b="1" dirty="0">
                <a:solidFill>
                  <a:srgbClr val="CC00FF"/>
                </a:solidFill>
              </a:rPr>
              <a:t>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Acide gras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7A4FEBF-2647-43E9-8A32-9C8B59AA0466}"/>
              </a:ext>
            </a:extLst>
          </p:cNvPr>
          <p:cNvSpPr txBox="1">
            <a:spLocks/>
          </p:cNvSpPr>
          <p:nvPr/>
        </p:nvSpPr>
        <p:spPr>
          <a:xfrm>
            <a:off x="274320" y="5818720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</a:rPr>
              <a:t>Protide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/>
              <a:t>+ </a:t>
            </a:r>
            <a:r>
              <a:rPr lang="fr-FR" b="1" dirty="0">
                <a:solidFill>
                  <a:schemeClr val="bg1"/>
                </a:solidFill>
              </a:rPr>
              <a:t>Pancréatine</a:t>
            </a:r>
            <a:r>
              <a:rPr lang="fr-FR" b="1" dirty="0">
                <a:solidFill>
                  <a:srgbClr val="CC00FF"/>
                </a:solidFill>
              </a:rPr>
              <a:t> </a:t>
            </a:r>
            <a:r>
              <a:rPr lang="fr-FR" b="1" dirty="0">
                <a:sym typeface="Wingdings" panose="05000000000000000000" pitchFamily="2" charset="2"/>
              </a:rPr>
              <a:t></a:t>
            </a:r>
            <a:r>
              <a:rPr lang="fr-FR" b="1" dirty="0">
                <a:solidFill>
                  <a:srgbClr val="FF9900"/>
                </a:solidFill>
                <a:sym typeface="Wingdings" panose="05000000000000000000" pitchFamily="2" charset="2"/>
              </a:rPr>
              <a:t>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Acide aminé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1CB4D1-C3E8-4F94-A684-089A099F1200}"/>
              </a:ext>
            </a:extLst>
          </p:cNvPr>
          <p:cNvSpPr txBox="1"/>
          <p:nvPr/>
        </p:nvSpPr>
        <p:spPr>
          <a:xfrm>
            <a:off x="1380226" y="3546097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CEBFE1-4B17-496C-98CB-283D3AFBF046}"/>
              </a:ext>
            </a:extLst>
          </p:cNvPr>
          <p:cNvSpPr txBox="1"/>
          <p:nvPr/>
        </p:nvSpPr>
        <p:spPr>
          <a:xfrm>
            <a:off x="1380226" y="4609736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2301D0A-6FCD-4CB1-905A-F7E1DAFB636F}"/>
              </a:ext>
            </a:extLst>
          </p:cNvPr>
          <p:cNvSpPr txBox="1"/>
          <p:nvPr/>
        </p:nvSpPr>
        <p:spPr>
          <a:xfrm>
            <a:off x="1380226" y="5673373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DB5FABE-27ED-499E-A52A-6E38CB0B67A0}"/>
              </a:ext>
            </a:extLst>
          </p:cNvPr>
          <p:cNvSpPr txBox="1"/>
          <p:nvPr/>
        </p:nvSpPr>
        <p:spPr>
          <a:xfrm>
            <a:off x="5026132" y="3546097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CC00FF"/>
                </a:solidFill>
              </a:rPr>
              <a:t>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C6FE014-AE9C-4AE3-877B-98B4645BCB5C}"/>
              </a:ext>
            </a:extLst>
          </p:cNvPr>
          <p:cNvSpPr txBox="1"/>
          <p:nvPr/>
        </p:nvSpPr>
        <p:spPr>
          <a:xfrm>
            <a:off x="5026132" y="4609736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CC00FF"/>
                </a:solidFill>
              </a:rPr>
              <a:t>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4C04DC7-F7F0-4825-9282-A1798704BC20}"/>
              </a:ext>
            </a:extLst>
          </p:cNvPr>
          <p:cNvSpPr txBox="1"/>
          <p:nvPr/>
        </p:nvSpPr>
        <p:spPr>
          <a:xfrm>
            <a:off x="5026132" y="5673373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CC00FF"/>
                </a:solidFill>
              </a:rPr>
              <a:t>?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CCBA1A6-8B60-4817-B526-1CB61790022C}"/>
              </a:ext>
            </a:extLst>
          </p:cNvPr>
          <p:cNvSpPr txBox="1"/>
          <p:nvPr/>
        </p:nvSpPr>
        <p:spPr>
          <a:xfrm>
            <a:off x="9587972" y="3546097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4D64D67-1F4C-48DE-8516-357C353A24A7}"/>
              </a:ext>
            </a:extLst>
          </p:cNvPr>
          <p:cNvSpPr txBox="1"/>
          <p:nvPr/>
        </p:nvSpPr>
        <p:spPr>
          <a:xfrm>
            <a:off x="9587972" y="4609736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F913BB8-E35A-4A3E-8EA3-9C04EB7B5704}"/>
              </a:ext>
            </a:extLst>
          </p:cNvPr>
          <p:cNvSpPr txBox="1"/>
          <p:nvPr/>
        </p:nvSpPr>
        <p:spPr>
          <a:xfrm>
            <a:off x="9587972" y="5673373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FF99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86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643"/>
            <a:ext cx="9144000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HYPOTHESE: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48426"/>
            <a:ext cx="9144000" cy="2152326"/>
          </a:xfrm>
        </p:spPr>
        <p:txBody>
          <a:bodyPr>
            <a:normAutofit fontScale="92500" lnSpcReduction="10000"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Nos organes transforment les </a:t>
            </a:r>
            <a:r>
              <a:rPr lang="fr-FR" sz="4400" b="1" dirty="0">
                <a:solidFill>
                  <a:srgbClr val="00B050"/>
                </a:solidFill>
              </a:rPr>
              <a:t>différentes composantes des aliments</a:t>
            </a:r>
            <a:r>
              <a:rPr lang="fr-FR" sz="4400" dirty="0">
                <a:solidFill>
                  <a:srgbClr val="0070C0"/>
                </a:solidFill>
              </a:rPr>
              <a:t> en différents nutriments certainement grâce à une seule et même enzyme.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454798A-F883-4A98-9F26-D35327C48CAD}"/>
              </a:ext>
            </a:extLst>
          </p:cNvPr>
          <p:cNvSpPr txBox="1">
            <a:spLocks/>
          </p:cNvSpPr>
          <p:nvPr/>
        </p:nvSpPr>
        <p:spPr>
          <a:xfrm>
            <a:off x="274320" y="3691444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82563" algn="l"/>
              </a:tabLst>
            </a:pPr>
            <a:r>
              <a:rPr lang="fr-FR" b="1" dirty="0">
                <a:solidFill>
                  <a:srgbClr val="00B050"/>
                </a:solidFill>
              </a:rPr>
              <a:t>	Glucide</a:t>
            </a:r>
            <a:r>
              <a:rPr lang="fr-FR" b="1" dirty="0"/>
              <a:t> + </a:t>
            </a:r>
            <a:r>
              <a:rPr lang="fr-FR" b="1" dirty="0">
                <a:solidFill>
                  <a:schemeClr val="bg1"/>
                </a:solidFill>
              </a:rPr>
              <a:t>Pancréatine</a:t>
            </a:r>
            <a:r>
              <a:rPr lang="fr-FR" b="1" dirty="0">
                <a:solidFill>
                  <a:srgbClr val="CC00FF"/>
                </a:solidFill>
              </a:rPr>
              <a:t>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Glucose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52BAEF9-9C82-4D7E-9FFC-167F0A8A3E36}"/>
              </a:ext>
            </a:extLst>
          </p:cNvPr>
          <p:cNvSpPr txBox="1">
            <a:spLocks/>
          </p:cNvSpPr>
          <p:nvPr/>
        </p:nvSpPr>
        <p:spPr>
          <a:xfrm>
            <a:off x="274320" y="4755083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630238" algn="l"/>
              </a:tabLst>
            </a:pPr>
            <a:r>
              <a:rPr lang="fr-FR" b="1" dirty="0">
                <a:solidFill>
                  <a:srgbClr val="00B050"/>
                </a:solidFill>
              </a:rPr>
              <a:t>	</a:t>
            </a:r>
            <a:r>
              <a:rPr lang="fr-FR" b="1" dirty="0">
                <a:solidFill>
                  <a:schemeClr val="bg1"/>
                </a:solidFill>
              </a:rPr>
              <a:t>Lipide</a:t>
            </a:r>
            <a:r>
              <a:rPr lang="fr-FR" b="1" dirty="0"/>
              <a:t> + </a:t>
            </a:r>
            <a:r>
              <a:rPr lang="fr-FR" b="1" dirty="0">
                <a:solidFill>
                  <a:schemeClr val="bg1"/>
                </a:solidFill>
              </a:rPr>
              <a:t>Pancréatine</a:t>
            </a:r>
            <a:r>
              <a:rPr lang="fr-FR" b="1" dirty="0">
                <a:solidFill>
                  <a:srgbClr val="CC00FF"/>
                </a:solidFill>
              </a:rPr>
              <a:t>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Acide gras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7A4FEBF-2647-43E9-8A32-9C8B59AA0466}"/>
              </a:ext>
            </a:extLst>
          </p:cNvPr>
          <p:cNvSpPr txBox="1">
            <a:spLocks/>
          </p:cNvSpPr>
          <p:nvPr/>
        </p:nvSpPr>
        <p:spPr>
          <a:xfrm>
            <a:off x="274320" y="5818720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</a:rPr>
              <a:t>Protide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/>
              <a:t>+ </a:t>
            </a:r>
            <a:r>
              <a:rPr lang="fr-FR" b="1" dirty="0">
                <a:solidFill>
                  <a:schemeClr val="bg1"/>
                </a:solidFill>
              </a:rPr>
              <a:t>Pancréatine</a:t>
            </a:r>
            <a:r>
              <a:rPr lang="fr-FR" b="1" dirty="0">
                <a:solidFill>
                  <a:srgbClr val="CC00FF"/>
                </a:solidFill>
              </a:rPr>
              <a:t> </a:t>
            </a:r>
            <a:r>
              <a:rPr lang="fr-FR" b="1" dirty="0">
                <a:sym typeface="Wingdings" panose="05000000000000000000" pitchFamily="2" charset="2"/>
              </a:rPr>
              <a:t></a:t>
            </a:r>
            <a:r>
              <a:rPr lang="fr-FR" b="1" dirty="0">
                <a:solidFill>
                  <a:srgbClr val="FF9900"/>
                </a:solidFill>
                <a:sym typeface="Wingdings" panose="05000000000000000000" pitchFamily="2" charset="2"/>
              </a:rPr>
              <a:t>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Acide aminé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58544B0-6F88-4F66-821B-1F9B3EB8F21D}"/>
              </a:ext>
            </a:extLst>
          </p:cNvPr>
          <p:cNvSpPr txBox="1"/>
          <p:nvPr/>
        </p:nvSpPr>
        <p:spPr>
          <a:xfrm>
            <a:off x="1380226" y="4609736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8206B-A9E0-47F7-9584-7E4336F888AC}"/>
              </a:ext>
            </a:extLst>
          </p:cNvPr>
          <p:cNvSpPr txBox="1"/>
          <p:nvPr/>
        </p:nvSpPr>
        <p:spPr>
          <a:xfrm>
            <a:off x="1380226" y="5673373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102022F-718B-4839-8B5F-E17FE6F32B5F}"/>
              </a:ext>
            </a:extLst>
          </p:cNvPr>
          <p:cNvSpPr txBox="1"/>
          <p:nvPr/>
        </p:nvSpPr>
        <p:spPr>
          <a:xfrm>
            <a:off x="5026132" y="3546097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CC00FF"/>
                </a:solidFill>
              </a:rPr>
              <a:t>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68E717F-F283-4987-A0C8-D70D437BB384}"/>
              </a:ext>
            </a:extLst>
          </p:cNvPr>
          <p:cNvSpPr txBox="1"/>
          <p:nvPr/>
        </p:nvSpPr>
        <p:spPr>
          <a:xfrm>
            <a:off x="5026132" y="4609736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CC00FF"/>
                </a:solidFill>
              </a:rPr>
              <a:t>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585896E-9D3D-452A-A16F-BE2C87C52626}"/>
              </a:ext>
            </a:extLst>
          </p:cNvPr>
          <p:cNvSpPr txBox="1"/>
          <p:nvPr/>
        </p:nvSpPr>
        <p:spPr>
          <a:xfrm>
            <a:off x="5026132" y="5673373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CC00FF"/>
                </a:solidFill>
              </a:rPr>
              <a:t>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02B8C34-7B96-4F8A-837F-CC08361B85F5}"/>
              </a:ext>
            </a:extLst>
          </p:cNvPr>
          <p:cNvSpPr txBox="1"/>
          <p:nvPr/>
        </p:nvSpPr>
        <p:spPr>
          <a:xfrm>
            <a:off x="9587972" y="3546097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510C343-4408-4B1C-B363-E465AF2AD3DA}"/>
              </a:ext>
            </a:extLst>
          </p:cNvPr>
          <p:cNvSpPr txBox="1"/>
          <p:nvPr/>
        </p:nvSpPr>
        <p:spPr>
          <a:xfrm>
            <a:off x="9587972" y="4609736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D94E438-948B-43BC-8445-531215134DC6}"/>
              </a:ext>
            </a:extLst>
          </p:cNvPr>
          <p:cNvSpPr txBox="1"/>
          <p:nvPr/>
        </p:nvSpPr>
        <p:spPr>
          <a:xfrm>
            <a:off x="9587972" y="5673373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FF99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590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643"/>
            <a:ext cx="9144000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HYPOTHESE: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48426"/>
            <a:ext cx="9144000" cy="2152326"/>
          </a:xfrm>
        </p:spPr>
        <p:txBody>
          <a:bodyPr>
            <a:normAutofit fontScale="92500" lnSpcReduction="10000"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Nos organes transforment les </a:t>
            </a:r>
            <a:r>
              <a:rPr lang="fr-FR" sz="4400" b="1" dirty="0">
                <a:solidFill>
                  <a:srgbClr val="00B050"/>
                </a:solidFill>
              </a:rPr>
              <a:t>différentes composantes des aliments</a:t>
            </a:r>
            <a:r>
              <a:rPr lang="fr-FR" sz="4400" dirty="0">
                <a:solidFill>
                  <a:srgbClr val="0070C0"/>
                </a:solidFill>
              </a:rPr>
              <a:t> en différents nutriments certainement grâce à une seule et même enzyme.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454798A-F883-4A98-9F26-D35327C48CAD}"/>
              </a:ext>
            </a:extLst>
          </p:cNvPr>
          <p:cNvSpPr txBox="1">
            <a:spLocks/>
          </p:cNvSpPr>
          <p:nvPr/>
        </p:nvSpPr>
        <p:spPr>
          <a:xfrm>
            <a:off x="274320" y="3691444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82563" algn="l"/>
              </a:tabLst>
            </a:pPr>
            <a:r>
              <a:rPr lang="fr-FR" b="1" dirty="0">
                <a:solidFill>
                  <a:srgbClr val="00B050"/>
                </a:solidFill>
              </a:rPr>
              <a:t>	Glucide</a:t>
            </a:r>
            <a:r>
              <a:rPr lang="fr-FR" b="1" dirty="0"/>
              <a:t> + </a:t>
            </a:r>
            <a:r>
              <a:rPr lang="fr-FR" b="1" dirty="0">
                <a:solidFill>
                  <a:schemeClr val="bg1"/>
                </a:solidFill>
              </a:rPr>
              <a:t>Pancréatine</a:t>
            </a:r>
            <a:r>
              <a:rPr lang="fr-FR" b="1" dirty="0">
                <a:solidFill>
                  <a:srgbClr val="CC00FF"/>
                </a:solidFill>
              </a:rPr>
              <a:t>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Glucose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52BAEF9-9C82-4D7E-9FFC-167F0A8A3E36}"/>
              </a:ext>
            </a:extLst>
          </p:cNvPr>
          <p:cNvSpPr txBox="1">
            <a:spLocks/>
          </p:cNvSpPr>
          <p:nvPr/>
        </p:nvSpPr>
        <p:spPr>
          <a:xfrm>
            <a:off x="274320" y="4755083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630238" algn="l"/>
              </a:tabLst>
            </a:pPr>
            <a:r>
              <a:rPr lang="fr-FR" b="1" dirty="0">
                <a:solidFill>
                  <a:srgbClr val="00B050"/>
                </a:solidFill>
              </a:rPr>
              <a:t>	Lipide</a:t>
            </a:r>
            <a:r>
              <a:rPr lang="fr-FR" b="1" dirty="0"/>
              <a:t> + </a:t>
            </a:r>
            <a:r>
              <a:rPr lang="fr-FR" b="1" dirty="0">
                <a:solidFill>
                  <a:schemeClr val="bg1"/>
                </a:solidFill>
              </a:rPr>
              <a:t>Pancréatine</a:t>
            </a:r>
            <a:r>
              <a:rPr lang="fr-FR" b="1" dirty="0">
                <a:solidFill>
                  <a:srgbClr val="CC00FF"/>
                </a:solidFill>
              </a:rPr>
              <a:t>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Acide gras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7A4FEBF-2647-43E9-8A32-9C8B59AA0466}"/>
              </a:ext>
            </a:extLst>
          </p:cNvPr>
          <p:cNvSpPr txBox="1">
            <a:spLocks/>
          </p:cNvSpPr>
          <p:nvPr/>
        </p:nvSpPr>
        <p:spPr>
          <a:xfrm>
            <a:off x="274320" y="5818720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</a:rPr>
              <a:t>Protide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/>
              <a:t>+ </a:t>
            </a:r>
            <a:r>
              <a:rPr lang="fr-FR" b="1" dirty="0">
                <a:solidFill>
                  <a:schemeClr val="bg1"/>
                </a:solidFill>
              </a:rPr>
              <a:t>Pancréatine</a:t>
            </a:r>
            <a:r>
              <a:rPr lang="fr-FR" b="1" dirty="0">
                <a:solidFill>
                  <a:srgbClr val="CC00FF"/>
                </a:solidFill>
              </a:rPr>
              <a:t> </a:t>
            </a:r>
            <a:r>
              <a:rPr lang="fr-FR" b="1" dirty="0">
                <a:sym typeface="Wingdings" panose="05000000000000000000" pitchFamily="2" charset="2"/>
              </a:rPr>
              <a:t></a:t>
            </a:r>
            <a:r>
              <a:rPr lang="fr-FR" b="1" dirty="0">
                <a:solidFill>
                  <a:srgbClr val="FF9900"/>
                </a:solidFill>
                <a:sym typeface="Wingdings" panose="05000000000000000000" pitchFamily="2" charset="2"/>
              </a:rPr>
              <a:t>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Acide aminé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83E486F-7209-4DD0-9E8C-50B937F1EC3E}"/>
              </a:ext>
            </a:extLst>
          </p:cNvPr>
          <p:cNvSpPr txBox="1"/>
          <p:nvPr/>
        </p:nvSpPr>
        <p:spPr>
          <a:xfrm>
            <a:off x="1380226" y="5673373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5585B2-31F4-48C1-AF0D-7E8AF33D88C0}"/>
              </a:ext>
            </a:extLst>
          </p:cNvPr>
          <p:cNvSpPr txBox="1"/>
          <p:nvPr/>
        </p:nvSpPr>
        <p:spPr>
          <a:xfrm>
            <a:off x="5026132" y="3546097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CC00FF"/>
                </a:solidFill>
              </a:rPr>
              <a:t>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A305453-F317-461F-9030-4C9379BC5146}"/>
              </a:ext>
            </a:extLst>
          </p:cNvPr>
          <p:cNvSpPr txBox="1"/>
          <p:nvPr/>
        </p:nvSpPr>
        <p:spPr>
          <a:xfrm>
            <a:off x="5026132" y="4609736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CC00FF"/>
                </a:solidFill>
              </a:rPr>
              <a:t>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A0EC728-42C1-48FF-BCA5-27B5E5609D85}"/>
              </a:ext>
            </a:extLst>
          </p:cNvPr>
          <p:cNvSpPr txBox="1"/>
          <p:nvPr/>
        </p:nvSpPr>
        <p:spPr>
          <a:xfrm>
            <a:off x="5026132" y="5673373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CC00FF"/>
                </a:solidFill>
              </a:rPr>
              <a:t>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21333D2-1255-4944-9212-83273C4B9106}"/>
              </a:ext>
            </a:extLst>
          </p:cNvPr>
          <p:cNvSpPr txBox="1"/>
          <p:nvPr/>
        </p:nvSpPr>
        <p:spPr>
          <a:xfrm>
            <a:off x="9587972" y="3546097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2D0C9F7-0BCB-4F0B-9258-FA7218744E91}"/>
              </a:ext>
            </a:extLst>
          </p:cNvPr>
          <p:cNvSpPr txBox="1"/>
          <p:nvPr/>
        </p:nvSpPr>
        <p:spPr>
          <a:xfrm>
            <a:off x="9587972" y="4609736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A640C46-F971-4E67-A636-D8C0AAF3EB7E}"/>
              </a:ext>
            </a:extLst>
          </p:cNvPr>
          <p:cNvSpPr txBox="1"/>
          <p:nvPr/>
        </p:nvSpPr>
        <p:spPr>
          <a:xfrm>
            <a:off x="9587972" y="5673373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FF99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742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643"/>
            <a:ext cx="9144000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HYPOTHESE: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48426"/>
            <a:ext cx="9144000" cy="2152326"/>
          </a:xfrm>
        </p:spPr>
        <p:txBody>
          <a:bodyPr>
            <a:normAutofit fontScale="92500" lnSpcReduction="10000"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Nos organes transforment les </a:t>
            </a:r>
            <a:r>
              <a:rPr lang="fr-FR" sz="4400" b="1" dirty="0">
                <a:solidFill>
                  <a:srgbClr val="00B050"/>
                </a:solidFill>
              </a:rPr>
              <a:t>différentes composantes des aliments</a:t>
            </a:r>
            <a:r>
              <a:rPr lang="fr-FR" sz="4400" dirty="0">
                <a:solidFill>
                  <a:srgbClr val="0070C0"/>
                </a:solidFill>
              </a:rPr>
              <a:t> en différents nutriments certainement grâce à une seule et même enzyme.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454798A-F883-4A98-9F26-D35327C48CAD}"/>
              </a:ext>
            </a:extLst>
          </p:cNvPr>
          <p:cNvSpPr txBox="1">
            <a:spLocks/>
          </p:cNvSpPr>
          <p:nvPr/>
        </p:nvSpPr>
        <p:spPr>
          <a:xfrm>
            <a:off x="274320" y="3691444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82563" algn="l"/>
              </a:tabLst>
            </a:pPr>
            <a:r>
              <a:rPr lang="fr-FR" b="1" dirty="0">
                <a:solidFill>
                  <a:srgbClr val="00B050"/>
                </a:solidFill>
              </a:rPr>
              <a:t>	Glucide</a:t>
            </a:r>
            <a:r>
              <a:rPr lang="fr-FR" b="1" dirty="0"/>
              <a:t> + </a:t>
            </a:r>
            <a:r>
              <a:rPr lang="fr-FR" b="1" dirty="0">
                <a:solidFill>
                  <a:schemeClr val="bg1"/>
                </a:solidFill>
              </a:rPr>
              <a:t>Pancréatine</a:t>
            </a:r>
            <a:r>
              <a:rPr lang="fr-FR" b="1" dirty="0">
                <a:solidFill>
                  <a:srgbClr val="CC00FF"/>
                </a:solidFill>
              </a:rPr>
              <a:t>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Glucose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52BAEF9-9C82-4D7E-9FFC-167F0A8A3E36}"/>
              </a:ext>
            </a:extLst>
          </p:cNvPr>
          <p:cNvSpPr txBox="1">
            <a:spLocks/>
          </p:cNvSpPr>
          <p:nvPr/>
        </p:nvSpPr>
        <p:spPr>
          <a:xfrm>
            <a:off x="274320" y="4755083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630238" algn="l"/>
              </a:tabLst>
            </a:pPr>
            <a:r>
              <a:rPr lang="fr-FR" b="1" dirty="0">
                <a:solidFill>
                  <a:srgbClr val="00B050"/>
                </a:solidFill>
              </a:rPr>
              <a:t>	Lipide</a:t>
            </a:r>
            <a:r>
              <a:rPr lang="fr-FR" b="1" dirty="0"/>
              <a:t> + </a:t>
            </a:r>
            <a:r>
              <a:rPr lang="fr-FR" b="1" dirty="0">
                <a:solidFill>
                  <a:schemeClr val="bg1"/>
                </a:solidFill>
              </a:rPr>
              <a:t>Pancréatine</a:t>
            </a:r>
            <a:r>
              <a:rPr lang="fr-FR" b="1" dirty="0">
                <a:solidFill>
                  <a:srgbClr val="CC00FF"/>
                </a:solidFill>
              </a:rPr>
              <a:t>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Acide gras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7A4FEBF-2647-43E9-8A32-9C8B59AA0466}"/>
              </a:ext>
            </a:extLst>
          </p:cNvPr>
          <p:cNvSpPr txBox="1">
            <a:spLocks/>
          </p:cNvSpPr>
          <p:nvPr/>
        </p:nvSpPr>
        <p:spPr>
          <a:xfrm>
            <a:off x="274320" y="5818720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B050"/>
                </a:solidFill>
              </a:rPr>
              <a:t>Protide </a:t>
            </a:r>
            <a:r>
              <a:rPr lang="fr-FR" b="1" dirty="0"/>
              <a:t>+ </a:t>
            </a:r>
            <a:r>
              <a:rPr lang="fr-FR" b="1" dirty="0">
                <a:solidFill>
                  <a:schemeClr val="bg1"/>
                </a:solidFill>
              </a:rPr>
              <a:t>Pancréatine</a:t>
            </a:r>
            <a:r>
              <a:rPr lang="fr-FR" b="1" dirty="0">
                <a:solidFill>
                  <a:srgbClr val="CC00FF"/>
                </a:solidFill>
              </a:rPr>
              <a:t> </a:t>
            </a:r>
            <a:r>
              <a:rPr lang="fr-FR" b="1" dirty="0">
                <a:sym typeface="Wingdings" panose="05000000000000000000" pitchFamily="2" charset="2"/>
              </a:rPr>
              <a:t></a:t>
            </a:r>
            <a:r>
              <a:rPr lang="fr-FR" b="1" dirty="0">
                <a:solidFill>
                  <a:srgbClr val="FF9900"/>
                </a:solidFill>
                <a:sym typeface="Wingdings" panose="05000000000000000000" pitchFamily="2" charset="2"/>
              </a:rPr>
              <a:t>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Acide aminé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FC96A03-2B29-46D7-B20E-4C419719DCEB}"/>
              </a:ext>
            </a:extLst>
          </p:cNvPr>
          <p:cNvSpPr txBox="1"/>
          <p:nvPr/>
        </p:nvSpPr>
        <p:spPr>
          <a:xfrm>
            <a:off x="5026132" y="3546097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CC00FF"/>
                </a:solidFill>
              </a:rPr>
              <a:t>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EEE793C-7E24-4830-B280-B67945CDF086}"/>
              </a:ext>
            </a:extLst>
          </p:cNvPr>
          <p:cNvSpPr txBox="1"/>
          <p:nvPr/>
        </p:nvSpPr>
        <p:spPr>
          <a:xfrm>
            <a:off x="5026132" y="4609736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CC00FF"/>
                </a:solidFill>
              </a:rPr>
              <a:t>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0563E7-9DD7-40DC-A1F3-3CDE84EE0D7A}"/>
              </a:ext>
            </a:extLst>
          </p:cNvPr>
          <p:cNvSpPr txBox="1"/>
          <p:nvPr/>
        </p:nvSpPr>
        <p:spPr>
          <a:xfrm>
            <a:off x="5026132" y="5673373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CC00FF"/>
                </a:solidFill>
              </a:rPr>
              <a:t>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0320772-9A75-404D-A966-4C760F2E1D51}"/>
              </a:ext>
            </a:extLst>
          </p:cNvPr>
          <p:cNvSpPr txBox="1"/>
          <p:nvPr/>
        </p:nvSpPr>
        <p:spPr>
          <a:xfrm>
            <a:off x="9587972" y="3546097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875E6AB-E738-472C-9AA0-733BFCBC2589}"/>
              </a:ext>
            </a:extLst>
          </p:cNvPr>
          <p:cNvSpPr txBox="1"/>
          <p:nvPr/>
        </p:nvSpPr>
        <p:spPr>
          <a:xfrm>
            <a:off x="9587972" y="4609736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EE84660-4F1A-4CE8-833F-B0B8994665F0}"/>
              </a:ext>
            </a:extLst>
          </p:cNvPr>
          <p:cNvSpPr txBox="1"/>
          <p:nvPr/>
        </p:nvSpPr>
        <p:spPr>
          <a:xfrm>
            <a:off x="9587972" y="5673373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FF99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798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643"/>
            <a:ext cx="9144000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HYPOTHESE: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48426"/>
            <a:ext cx="9144000" cy="2152326"/>
          </a:xfrm>
        </p:spPr>
        <p:txBody>
          <a:bodyPr>
            <a:normAutofit fontScale="92500" lnSpcReduction="10000"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Nos organes transforment les </a:t>
            </a:r>
            <a:r>
              <a:rPr lang="fr-FR" sz="4400" b="1" dirty="0">
                <a:solidFill>
                  <a:srgbClr val="00B050"/>
                </a:solidFill>
              </a:rPr>
              <a:t>différentes composantes des aliments</a:t>
            </a:r>
            <a:r>
              <a:rPr lang="fr-FR" sz="4400" dirty="0">
                <a:solidFill>
                  <a:srgbClr val="0070C0"/>
                </a:solidFill>
              </a:rPr>
              <a:t> en différents nutriments certainement grâce à </a:t>
            </a:r>
            <a:r>
              <a:rPr lang="fr-FR" sz="4400" b="1" dirty="0">
                <a:solidFill>
                  <a:srgbClr val="CC00FF"/>
                </a:solidFill>
              </a:rPr>
              <a:t>une seule et même enzyme</a:t>
            </a:r>
            <a:r>
              <a:rPr lang="fr-FR" sz="44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454798A-F883-4A98-9F26-D35327C48CAD}"/>
              </a:ext>
            </a:extLst>
          </p:cNvPr>
          <p:cNvSpPr txBox="1">
            <a:spLocks/>
          </p:cNvSpPr>
          <p:nvPr/>
        </p:nvSpPr>
        <p:spPr>
          <a:xfrm>
            <a:off x="274320" y="3691444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82563" algn="l"/>
              </a:tabLst>
            </a:pPr>
            <a:r>
              <a:rPr lang="fr-FR" b="1" dirty="0">
                <a:solidFill>
                  <a:srgbClr val="00B050"/>
                </a:solidFill>
              </a:rPr>
              <a:t>	Glucide</a:t>
            </a:r>
            <a:r>
              <a:rPr lang="fr-FR" b="1" dirty="0"/>
              <a:t> + </a:t>
            </a:r>
            <a:r>
              <a:rPr lang="fr-FR" b="1" dirty="0">
                <a:solidFill>
                  <a:schemeClr val="bg1"/>
                </a:solidFill>
              </a:rPr>
              <a:t>Pancréatine</a:t>
            </a:r>
            <a:r>
              <a:rPr lang="fr-FR" b="1" dirty="0">
                <a:solidFill>
                  <a:srgbClr val="CC00FF"/>
                </a:solidFill>
              </a:rPr>
              <a:t>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Glucose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52BAEF9-9C82-4D7E-9FFC-167F0A8A3E36}"/>
              </a:ext>
            </a:extLst>
          </p:cNvPr>
          <p:cNvSpPr txBox="1">
            <a:spLocks/>
          </p:cNvSpPr>
          <p:nvPr/>
        </p:nvSpPr>
        <p:spPr>
          <a:xfrm>
            <a:off x="274320" y="4755083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630238" algn="l"/>
              </a:tabLst>
            </a:pPr>
            <a:r>
              <a:rPr lang="fr-FR" b="1" dirty="0">
                <a:solidFill>
                  <a:srgbClr val="00B050"/>
                </a:solidFill>
              </a:rPr>
              <a:t>	Lipide</a:t>
            </a:r>
            <a:r>
              <a:rPr lang="fr-FR" b="1" dirty="0"/>
              <a:t> + </a:t>
            </a:r>
            <a:r>
              <a:rPr lang="fr-FR" b="1" dirty="0">
                <a:solidFill>
                  <a:schemeClr val="bg1"/>
                </a:solidFill>
              </a:rPr>
              <a:t>Pancréatine</a:t>
            </a:r>
            <a:r>
              <a:rPr lang="fr-FR" b="1" dirty="0">
                <a:solidFill>
                  <a:srgbClr val="CC00FF"/>
                </a:solidFill>
              </a:rPr>
              <a:t>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Acide gras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7A4FEBF-2647-43E9-8A32-9C8B59AA0466}"/>
              </a:ext>
            </a:extLst>
          </p:cNvPr>
          <p:cNvSpPr txBox="1">
            <a:spLocks/>
          </p:cNvSpPr>
          <p:nvPr/>
        </p:nvSpPr>
        <p:spPr>
          <a:xfrm>
            <a:off x="274320" y="5818720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B050"/>
                </a:solidFill>
              </a:rPr>
              <a:t>Protide </a:t>
            </a:r>
            <a:r>
              <a:rPr lang="fr-FR" b="1" dirty="0"/>
              <a:t>+ </a:t>
            </a:r>
            <a:r>
              <a:rPr lang="fr-FR" b="1" dirty="0">
                <a:solidFill>
                  <a:schemeClr val="bg1"/>
                </a:solidFill>
              </a:rPr>
              <a:t>Pancréatine</a:t>
            </a:r>
            <a:r>
              <a:rPr lang="fr-FR" b="1" dirty="0">
                <a:solidFill>
                  <a:srgbClr val="CC00FF"/>
                </a:solidFill>
              </a:rPr>
              <a:t> </a:t>
            </a:r>
            <a:r>
              <a:rPr lang="fr-FR" b="1" dirty="0">
                <a:sym typeface="Wingdings" panose="05000000000000000000" pitchFamily="2" charset="2"/>
              </a:rPr>
              <a:t></a:t>
            </a:r>
            <a:r>
              <a:rPr lang="fr-FR" b="1" dirty="0">
                <a:solidFill>
                  <a:srgbClr val="FF9900"/>
                </a:solidFill>
                <a:sym typeface="Wingdings" panose="05000000000000000000" pitchFamily="2" charset="2"/>
              </a:rPr>
              <a:t>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Acide aminé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9E24C97-A5DD-47F6-A70A-06E1F203E6C3}"/>
              </a:ext>
            </a:extLst>
          </p:cNvPr>
          <p:cNvSpPr txBox="1"/>
          <p:nvPr/>
        </p:nvSpPr>
        <p:spPr>
          <a:xfrm>
            <a:off x="5026132" y="3546097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CC00FF"/>
                </a:solidFill>
              </a:rPr>
              <a:t>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5819B10-5354-450E-AEB1-C9492E42B1DD}"/>
              </a:ext>
            </a:extLst>
          </p:cNvPr>
          <p:cNvSpPr txBox="1"/>
          <p:nvPr/>
        </p:nvSpPr>
        <p:spPr>
          <a:xfrm>
            <a:off x="5026132" y="4609736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CC00FF"/>
                </a:solidFill>
              </a:rPr>
              <a:t>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93EED84-EF9F-41D6-A2D1-75E3AD633F48}"/>
              </a:ext>
            </a:extLst>
          </p:cNvPr>
          <p:cNvSpPr txBox="1"/>
          <p:nvPr/>
        </p:nvSpPr>
        <p:spPr>
          <a:xfrm>
            <a:off x="5026132" y="5673373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CC00FF"/>
                </a:solidFill>
              </a:rPr>
              <a:t>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6D8544A-15F2-493A-8BC3-3B7810E66353}"/>
              </a:ext>
            </a:extLst>
          </p:cNvPr>
          <p:cNvSpPr txBox="1"/>
          <p:nvPr/>
        </p:nvSpPr>
        <p:spPr>
          <a:xfrm>
            <a:off x="9587972" y="3546097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3811977-08E8-49B4-863E-903E507B245B}"/>
              </a:ext>
            </a:extLst>
          </p:cNvPr>
          <p:cNvSpPr txBox="1"/>
          <p:nvPr/>
        </p:nvSpPr>
        <p:spPr>
          <a:xfrm>
            <a:off x="9587972" y="4609736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9230F41-1282-445B-BB56-292546F1226B}"/>
              </a:ext>
            </a:extLst>
          </p:cNvPr>
          <p:cNvSpPr txBox="1"/>
          <p:nvPr/>
        </p:nvSpPr>
        <p:spPr>
          <a:xfrm>
            <a:off x="9587972" y="5673373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FF99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205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643"/>
            <a:ext cx="9144000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HYPOTHESE: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48426"/>
            <a:ext cx="9144000" cy="2152326"/>
          </a:xfrm>
        </p:spPr>
        <p:txBody>
          <a:bodyPr>
            <a:normAutofit fontScale="92500" lnSpcReduction="10000"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Nos organes transforment les </a:t>
            </a:r>
            <a:r>
              <a:rPr lang="fr-FR" sz="4400" b="1" dirty="0">
                <a:solidFill>
                  <a:srgbClr val="00B050"/>
                </a:solidFill>
              </a:rPr>
              <a:t>différentes composantes des aliments</a:t>
            </a:r>
            <a:r>
              <a:rPr lang="fr-FR" sz="4400" dirty="0">
                <a:solidFill>
                  <a:srgbClr val="0070C0"/>
                </a:solidFill>
              </a:rPr>
              <a:t> en différents nutriments certainement grâce à </a:t>
            </a:r>
            <a:r>
              <a:rPr lang="fr-FR" sz="4400" b="1" dirty="0">
                <a:solidFill>
                  <a:srgbClr val="CC00FF"/>
                </a:solidFill>
              </a:rPr>
              <a:t>une seule et même enzyme</a:t>
            </a:r>
            <a:r>
              <a:rPr lang="fr-FR" sz="44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454798A-F883-4A98-9F26-D35327C48CAD}"/>
              </a:ext>
            </a:extLst>
          </p:cNvPr>
          <p:cNvSpPr txBox="1">
            <a:spLocks/>
          </p:cNvSpPr>
          <p:nvPr/>
        </p:nvSpPr>
        <p:spPr>
          <a:xfrm>
            <a:off x="274320" y="3691444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82563" algn="l"/>
              </a:tabLst>
            </a:pPr>
            <a:r>
              <a:rPr lang="fr-FR" b="1" dirty="0">
                <a:solidFill>
                  <a:srgbClr val="00B050"/>
                </a:solidFill>
              </a:rPr>
              <a:t>	Glucide</a:t>
            </a:r>
            <a:r>
              <a:rPr lang="fr-FR" b="1" dirty="0"/>
              <a:t> + </a:t>
            </a:r>
            <a:r>
              <a:rPr lang="fr-FR" b="1" dirty="0">
                <a:solidFill>
                  <a:srgbClr val="CC00FF"/>
                </a:solidFill>
              </a:rPr>
              <a:t>Pancréatine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Glucose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52BAEF9-9C82-4D7E-9FFC-167F0A8A3E36}"/>
              </a:ext>
            </a:extLst>
          </p:cNvPr>
          <p:cNvSpPr txBox="1">
            <a:spLocks/>
          </p:cNvSpPr>
          <p:nvPr/>
        </p:nvSpPr>
        <p:spPr>
          <a:xfrm>
            <a:off x="274320" y="4755083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630238" algn="l"/>
              </a:tabLst>
            </a:pPr>
            <a:r>
              <a:rPr lang="fr-FR" b="1" dirty="0">
                <a:solidFill>
                  <a:srgbClr val="00B050"/>
                </a:solidFill>
              </a:rPr>
              <a:t>	Lipide</a:t>
            </a:r>
            <a:r>
              <a:rPr lang="fr-FR" b="1" dirty="0"/>
              <a:t> + </a:t>
            </a:r>
            <a:r>
              <a:rPr lang="fr-FR" b="1" dirty="0">
                <a:solidFill>
                  <a:srgbClr val="CC00FF"/>
                </a:solidFill>
              </a:rPr>
              <a:t>Pancréatine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Acide gras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7A4FEBF-2647-43E9-8A32-9C8B59AA0466}"/>
              </a:ext>
            </a:extLst>
          </p:cNvPr>
          <p:cNvSpPr txBox="1">
            <a:spLocks/>
          </p:cNvSpPr>
          <p:nvPr/>
        </p:nvSpPr>
        <p:spPr>
          <a:xfrm>
            <a:off x="274320" y="5818720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B050"/>
                </a:solidFill>
              </a:rPr>
              <a:t>Protide </a:t>
            </a:r>
            <a:r>
              <a:rPr lang="fr-FR" b="1" dirty="0"/>
              <a:t>+ </a:t>
            </a:r>
            <a:r>
              <a:rPr lang="fr-FR" b="1" dirty="0">
                <a:solidFill>
                  <a:srgbClr val="CC00FF"/>
                </a:solidFill>
              </a:rPr>
              <a:t>Pancréatine </a:t>
            </a:r>
            <a:r>
              <a:rPr lang="fr-FR" b="1" dirty="0">
                <a:sym typeface="Wingdings" panose="05000000000000000000" pitchFamily="2" charset="2"/>
              </a:rPr>
              <a:t></a:t>
            </a:r>
            <a:r>
              <a:rPr lang="fr-FR" b="1" dirty="0">
                <a:solidFill>
                  <a:srgbClr val="FF9900"/>
                </a:solidFill>
                <a:sym typeface="Wingdings" panose="05000000000000000000" pitchFamily="2" charset="2"/>
              </a:rPr>
              <a:t>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Acide aminé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E00935C-AD12-4879-B605-7211309EC2CB}"/>
              </a:ext>
            </a:extLst>
          </p:cNvPr>
          <p:cNvSpPr txBox="1"/>
          <p:nvPr/>
        </p:nvSpPr>
        <p:spPr>
          <a:xfrm>
            <a:off x="9587972" y="3546097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45DD6CA-1F99-4BF3-A16C-442CE65D9820}"/>
              </a:ext>
            </a:extLst>
          </p:cNvPr>
          <p:cNvSpPr txBox="1"/>
          <p:nvPr/>
        </p:nvSpPr>
        <p:spPr>
          <a:xfrm>
            <a:off x="9587972" y="4609736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EC532E2-5BC9-4595-8CB5-C6638480021E}"/>
              </a:ext>
            </a:extLst>
          </p:cNvPr>
          <p:cNvSpPr txBox="1"/>
          <p:nvPr/>
        </p:nvSpPr>
        <p:spPr>
          <a:xfrm>
            <a:off x="9587972" y="5673373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FF99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429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643"/>
            <a:ext cx="9144000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HYPOTHESE: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48426"/>
            <a:ext cx="9144000" cy="2152326"/>
          </a:xfrm>
        </p:spPr>
        <p:txBody>
          <a:bodyPr>
            <a:normAutofit fontScale="92500" lnSpcReduction="10000"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Nos organes transforment les </a:t>
            </a:r>
            <a:r>
              <a:rPr lang="fr-FR" sz="4400" b="1" dirty="0">
                <a:solidFill>
                  <a:srgbClr val="00B050"/>
                </a:solidFill>
              </a:rPr>
              <a:t>différentes composantes des aliments</a:t>
            </a:r>
            <a:r>
              <a:rPr lang="fr-FR" sz="4400" dirty="0">
                <a:solidFill>
                  <a:srgbClr val="0070C0"/>
                </a:solidFill>
              </a:rPr>
              <a:t> en </a:t>
            </a:r>
            <a:r>
              <a:rPr lang="fr-FR" sz="4400" b="1" dirty="0">
                <a:solidFill>
                  <a:srgbClr val="FF9900"/>
                </a:solidFill>
              </a:rPr>
              <a:t>différents nutriments</a:t>
            </a:r>
            <a:r>
              <a:rPr lang="fr-FR" sz="4400" dirty="0">
                <a:solidFill>
                  <a:srgbClr val="0070C0"/>
                </a:solidFill>
              </a:rPr>
              <a:t> certainement grâce à </a:t>
            </a:r>
            <a:r>
              <a:rPr lang="fr-FR" sz="4400" b="1" dirty="0">
                <a:solidFill>
                  <a:srgbClr val="CC00FF"/>
                </a:solidFill>
              </a:rPr>
              <a:t>une seule et même enzyme</a:t>
            </a:r>
            <a:r>
              <a:rPr lang="fr-FR" sz="44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454798A-F883-4A98-9F26-D35327C48CAD}"/>
              </a:ext>
            </a:extLst>
          </p:cNvPr>
          <p:cNvSpPr txBox="1">
            <a:spLocks/>
          </p:cNvSpPr>
          <p:nvPr/>
        </p:nvSpPr>
        <p:spPr>
          <a:xfrm>
            <a:off x="274320" y="3691444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82563" algn="l"/>
              </a:tabLst>
            </a:pPr>
            <a:r>
              <a:rPr lang="fr-FR" b="1" dirty="0">
                <a:solidFill>
                  <a:srgbClr val="00B050"/>
                </a:solidFill>
              </a:rPr>
              <a:t>	Glucide</a:t>
            </a:r>
            <a:r>
              <a:rPr lang="fr-FR" b="1" dirty="0"/>
              <a:t> + </a:t>
            </a:r>
            <a:r>
              <a:rPr lang="fr-FR" b="1" dirty="0">
                <a:solidFill>
                  <a:srgbClr val="CC00FF"/>
                </a:solidFill>
              </a:rPr>
              <a:t>Pancréatine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Glucose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52BAEF9-9C82-4D7E-9FFC-167F0A8A3E36}"/>
              </a:ext>
            </a:extLst>
          </p:cNvPr>
          <p:cNvSpPr txBox="1">
            <a:spLocks/>
          </p:cNvSpPr>
          <p:nvPr/>
        </p:nvSpPr>
        <p:spPr>
          <a:xfrm>
            <a:off x="274320" y="4755083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630238" algn="l"/>
              </a:tabLst>
            </a:pPr>
            <a:r>
              <a:rPr lang="fr-FR" b="1" dirty="0">
                <a:solidFill>
                  <a:srgbClr val="00B050"/>
                </a:solidFill>
              </a:rPr>
              <a:t>	Lipide</a:t>
            </a:r>
            <a:r>
              <a:rPr lang="fr-FR" b="1" dirty="0"/>
              <a:t> + </a:t>
            </a:r>
            <a:r>
              <a:rPr lang="fr-FR" b="1" dirty="0">
                <a:solidFill>
                  <a:srgbClr val="CC00FF"/>
                </a:solidFill>
              </a:rPr>
              <a:t>Pancréatine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Acide gras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7A4FEBF-2647-43E9-8A32-9C8B59AA0466}"/>
              </a:ext>
            </a:extLst>
          </p:cNvPr>
          <p:cNvSpPr txBox="1">
            <a:spLocks/>
          </p:cNvSpPr>
          <p:nvPr/>
        </p:nvSpPr>
        <p:spPr>
          <a:xfrm>
            <a:off x="274320" y="5818720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B050"/>
                </a:solidFill>
              </a:rPr>
              <a:t>Protide </a:t>
            </a:r>
            <a:r>
              <a:rPr lang="fr-FR" b="1" dirty="0"/>
              <a:t>+ </a:t>
            </a:r>
            <a:r>
              <a:rPr lang="fr-FR" b="1" dirty="0">
                <a:solidFill>
                  <a:srgbClr val="CC00FF"/>
                </a:solidFill>
              </a:rPr>
              <a:t>Pancréatine </a:t>
            </a:r>
            <a:r>
              <a:rPr lang="fr-FR" b="1" dirty="0">
                <a:sym typeface="Wingdings" panose="05000000000000000000" pitchFamily="2" charset="2"/>
              </a:rPr>
              <a:t></a:t>
            </a:r>
            <a:r>
              <a:rPr lang="fr-FR" b="1" dirty="0">
                <a:solidFill>
                  <a:srgbClr val="FF9900"/>
                </a:solidFill>
                <a:sym typeface="Wingdings" panose="05000000000000000000" pitchFamily="2" charset="2"/>
              </a:rPr>
              <a:t>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Acide aminé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27A68FA-AF42-401B-BE1F-4983134F1DCD}"/>
              </a:ext>
            </a:extLst>
          </p:cNvPr>
          <p:cNvSpPr txBox="1"/>
          <p:nvPr/>
        </p:nvSpPr>
        <p:spPr>
          <a:xfrm>
            <a:off x="9587972" y="3546097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311F616-F47E-4550-B8F3-D71F29EE5A5B}"/>
              </a:ext>
            </a:extLst>
          </p:cNvPr>
          <p:cNvSpPr txBox="1"/>
          <p:nvPr/>
        </p:nvSpPr>
        <p:spPr>
          <a:xfrm>
            <a:off x="9587972" y="4609736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345C444-4F82-47FB-9C80-D6EB8DC0471A}"/>
              </a:ext>
            </a:extLst>
          </p:cNvPr>
          <p:cNvSpPr txBox="1"/>
          <p:nvPr/>
        </p:nvSpPr>
        <p:spPr>
          <a:xfrm>
            <a:off x="9587972" y="5673373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FF99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9592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9781"/>
            <a:ext cx="9144000" cy="1002001"/>
          </a:xfrm>
        </p:spPr>
        <p:txBody>
          <a:bodyPr/>
          <a:lstStyle/>
          <a:p>
            <a:r>
              <a:rPr lang="fr-FR" u="sng" dirty="0"/>
              <a:t>RAPPELS: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53529"/>
            <a:ext cx="9144000" cy="4064144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4400" dirty="0"/>
              <a:t>En plus du </a:t>
            </a:r>
            <a:r>
              <a:rPr lang="fr-FR" sz="4400" b="1" dirty="0">
                <a:solidFill>
                  <a:srgbClr val="00B050"/>
                </a:solidFill>
              </a:rPr>
              <a:t>glucose</a:t>
            </a:r>
            <a:r>
              <a:rPr lang="fr-FR" sz="4400" dirty="0"/>
              <a:t>, il existe plusieurs autres </a:t>
            </a:r>
            <a:r>
              <a:rPr lang="fr-FR" sz="4400" b="1" dirty="0">
                <a:solidFill>
                  <a:srgbClr val="00B050"/>
                </a:solidFill>
              </a:rPr>
              <a:t>nutriments</a:t>
            </a:r>
            <a:r>
              <a:rPr lang="fr-FR" sz="4400" dirty="0"/>
              <a:t> qui proviennent de différents types d’</a:t>
            </a:r>
            <a:r>
              <a:rPr lang="fr-FR" sz="4400" b="1" dirty="0">
                <a:solidFill>
                  <a:srgbClr val="00B050"/>
                </a:solidFill>
              </a:rPr>
              <a:t>aliments</a:t>
            </a:r>
            <a:r>
              <a:rPr lang="fr-FR" sz="4400" dirty="0"/>
              <a:t>.</a:t>
            </a:r>
          </a:p>
          <a:p>
            <a:pPr marL="571500" indent="-571500" algn="l">
              <a:buFontTx/>
              <a:buChar char="-"/>
            </a:pPr>
            <a:r>
              <a:rPr lang="fr-FR" sz="4400" dirty="0">
                <a:solidFill>
                  <a:schemeClr val="bg1"/>
                </a:solidFill>
              </a:rPr>
              <a:t>De la cavité buccale</a:t>
            </a:r>
          </a:p>
          <a:p>
            <a:pPr marL="571500" indent="-571500" algn="l">
              <a:buFontTx/>
              <a:buChar char="-"/>
            </a:pPr>
            <a:r>
              <a:rPr lang="fr-FR" sz="4400" dirty="0">
                <a:solidFill>
                  <a:schemeClr val="bg1"/>
                </a:solidFill>
              </a:rPr>
              <a:t>De l’estomac</a:t>
            </a:r>
          </a:p>
          <a:p>
            <a:pPr marL="571500" indent="-571500" algn="l">
              <a:buFontTx/>
              <a:buChar char="-"/>
            </a:pPr>
            <a:r>
              <a:rPr lang="fr-FR" sz="4400" dirty="0">
                <a:solidFill>
                  <a:schemeClr val="bg1"/>
                </a:solidFill>
              </a:rPr>
              <a:t>De l’intestin grêle</a:t>
            </a:r>
          </a:p>
        </p:txBody>
      </p:sp>
    </p:spTree>
    <p:extLst>
      <p:ext uri="{BB962C8B-B14F-4D97-AF65-F5344CB8AC3E}">
        <p14:creationId xmlns:p14="http://schemas.microsoft.com/office/powerpoint/2010/main" val="18636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643"/>
            <a:ext cx="9144000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HYPOTHESE: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48426"/>
            <a:ext cx="9144000" cy="2152326"/>
          </a:xfrm>
        </p:spPr>
        <p:txBody>
          <a:bodyPr>
            <a:normAutofit fontScale="92500" lnSpcReduction="10000"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Nos organes transforment les </a:t>
            </a:r>
            <a:r>
              <a:rPr lang="fr-FR" sz="4400" b="1" dirty="0">
                <a:solidFill>
                  <a:srgbClr val="00B050"/>
                </a:solidFill>
              </a:rPr>
              <a:t>différentes composantes des aliments</a:t>
            </a:r>
            <a:r>
              <a:rPr lang="fr-FR" sz="4400" dirty="0">
                <a:solidFill>
                  <a:srgbClr val="0070C0"/>
                </a:solidFill>
              </a:rPr>
              <a:t> en </a:t>
            </a:r>
            <a:r>
              <a:rPr lang="fr-FR" sz="4400" b="1" dirty="0">
                <a:solidFill>
                  <a:srgbClr val="FF9900"/>
                </a:solidFill>
              </a:rPr>
              <a:t>différents nutriments</a:t>
            </a:r>
            <a:r>
              <a:rPr lang="fr-FR" sz="4400" dirty="0">
                <a:solidFill>
                  <a:srgbClr val="0070C0"/>
                </a:solidFill>
              </a:rPr>
              <a:t> certainement grâce à </a:t>
            </a:r>
            <a:r>
              <a:rPr lang="fr-FR" sz="4400" b="1" dirty="0">
                <a:solidFill>
                  <a:srgbClr val="CC00FF"/>
                </a:solidFill>
              </a:rPr>
              <a:t>une seule et même enzyme</a:t>
            </a:r>
            <a:r>
              <a:rPr lang="fr-FR" sz="44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454798A-F883-4A98-9F26-D35327C48CAD}"/>
              </a:ext>
            </a:extLst>
          </p:cNvPr>
          <p:cNvSpPr txBox="1">
            <a:spLocks/>
          </p:cNvSpPr>
          <p:nvPr/>
        </p:nvSpPr>
        <p:spPr>
          <a:xfrm>
            <a:off x="274320" y="3691444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82563" algn="l"/>
              </a:tabLst>
            </a:pPr>
            <a:r>
              <a:rPr lang="fr-FR" b="1" dirty="0">
                <a:solidFill>
                  <a:srgbClr val="00B050"/>
                </a:solidFill>
              </a:rPr>
              <a:t>	Glucide</a:t>
            </a:r>
            <a:r>
              <a:rPr lang="fr-FR" b="1" dirty="0"/>
              <a:t> + </a:t>
            </a:r>
            <a:r>
              <a:rPr lang="fr-FR" b="1" dirty="0">
                <a:solidFill>
                  <a:srgbClr val="CC00FF"/>
                </a:solidFill>
              </a:rPr>
              <a:t>Pancréatine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rgbClr val="FF9900"/>
                </a:solidFill>
                <a:sym typeface="Wingdings" panose="05000000000000000000" pitchFamily="2" charset="2"/>
              </a:rPr>
              <a:t>Glucose</a:t>
            </a:r>
            <a:endParaRPr lang="fr-FR" b="1" dirty="0">
              <a:solidFill>
                <a:srgbClr val="FF9900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52BAEF9-9C82-4D7E-9FFC-167F0A8A3E36}"/>
              </a:ext>
            </a:extLst>
          </p:cNvPr>
          <p:cNvSpPr txBox="1">
            <a:spLocks/>
          </p:cNvSpPr>
          <p:nvPr/>
        </p:nvSpPr>
        <p:spPr>
          <a:xfrm>
            <a:off x="274320" y="4755083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630238" algn="l"/>
              </a:tabLst>
            </a:pPr>
            <a:r>
              <a:rPr lang="fr-FR" b="1" dirty="0">
                <a:solidFill>
                  <a:srgbClr val="00B050"/>
                </a:solidFill>
              </a:rPr>
              <a:t>	Lipide</a:t>
            </a:r>
            <a:r>
              <a:rPr lang="fr-FR" b="1" dirty="0"/>
              <a:t> + </a:t>
            </a:r>
            <a:r>
              <a:rPr lang="fr-FR" b="1" dirty="0">
                <a:solidFill>
                  <a:srgbClr val="CC00FF"/>
                </a:solidFill>
              </a:rPr>
              <a:t>Pancréatine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Acide gras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7A4FEBF-2647-43E9-8A32-9C8B59AA0466}"/>
              </a:ext>
            </a:extLst>
          </p:cNvPr>
          <p:cNvSpPr txBox="1">
            <a:spLocks/>
          </p:cNvSpPr>
          <p:nvPr/>
        </p:nvSpPr>
        <p:spPr>
          <a:xfrm>
            <a:off x="274320" y="5818720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B050"/>
                </a:solidFill>
              </a:rPr>
              <a:t>Protide </a:t>
            </a:r>
            <a:r>
              <a:rPr lang="fr-FR" b="1" dirty="0"/>
              <a:t>+ </a:t>
            </a:r>
            <a:r>
              <a:rPr lang="fr-FR" b="1" dirty="0">
                <a:solidFill>
                  <a:srgbClr val="CC00FF"/>
                </a:solidFill>
              </a:rPr>
              <a:t>Pancréatine </a:t>
            </a:r>
            <a:r>
              <a:rPr lang="fr-FR" b="1" dirty="0">
                <a:sym typeface="Wingdings" panose="05000000000000000000" pitchFamily="2" charset="2"/>
              </a:rPr>
              <a:t></a:t>
            </a:r>
            <a:r>
              <a:rPr lang="fr-FR" b="1" dirty="0">
                <a:solidFill>
                  <a:srgbClr val="FF9900"/>
                </a:solidFill>
                <a:sym typeface="Wingdings" panose="05000000000000000000" pitchFamily="2" charset="2"/>
              </a:rPr>
              <a:t>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Acide aminé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E4C7E20-5F07-4F8E-87D0-88601DD48C13}"/>
              </a:ext>
            </a:extLst>
          </p:cNvPr>
          <p:cNvSpPr txBox="1"/>
          <p:nvPr/>
        </p:nvSpPr>
        <p:spPr>
          <a:xfrm>
            <a:off x="9587972" y="4609736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0E970E9-9558-4BD7-A97D-1F9C05583B04}"/>
              </a:ext>
            </a:extLst>
          </p:cNvPr>
          <p:cNvSpPr txBox="1"/>
          <p:nvPr/>
        </p:nvSpPr>
        <p:spPr>
          <a:xfrm>
            <a:off x="9587972" y="5673373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FF99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926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643"/>
            <a:ext cx="9144000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HYPOTHESE: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48426"/>
            <a:ext cx="9144000" cy="2152326"/>
          </a:xfrm>
        </p:spPr>
        <p:txBody>
          <a:bodyPr>
            <a:normAutofit fontScale="92500" lnSpcReduction="10000"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Nos organes transforment les </a:t>
            </a:r>
            <a:r>
              <a:rPr lang="fr-FR" sz="4400" b="1" dirty="0">
                <a:solidFill>
                  <a:srgbClr val="00B050"/>
                </a:solidFill>
              </a:rPr>
              <a:t>différentes composantes des aliments</a:t>
            </a:r>
            <a:r>
              <a:rPr lang="fr-FR" sz="4400" dirty="0">
                <a:solidFill>
                  <a:srgbClr val="0070C0"/>
                </a:solidFill>
              </a:rPr>
              <a:t> en </a:t>
            </a:r>
            <a:r>
              <a:rPr lang="fr-FR" sz="4400" b="1" dirty="0">
                <a:solidFill>
                  <a:srgbClr val="FF9900"/>
                </a:solidFill>
              </a:rPr>
              <a:t>différents nutriments</a:t>
            </a:r>
            <a:r>
              <a:rPr lang="fr-FR" sz="4400" dirty="0">
                <a:solidFill>
                  <a:srgbClr val="0070C0"/>
                </a:solidFill>
              </a:rPr>
              <a:t> certainement grâce à </a:t>
            </a:r>
            <a:r>
              <a:rPr lang="fr-FR" sz="4400" b="1" dirty="0">
                <a:solidFill>
                  <a:srgbClr val="CC00FF"/>
                </a:solidFill>
              </a:rPr>
              <a:t>une seule et même enzyme</a:t>
            </a:r>
            <a:r>
              <a:rPr lang="fr-FR" sz="44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454798A-F883-4A98-9F26-D35327C48CAD}"/>
              </a:ext>
            </a:extLst>
          </p:cNvPr>
          <p:cNvSpPr txBox="1">
            <a:spLocks/>
          </p:cNvSpPr>
          <p:nvPr/>
        </p:nvSpPr>
        <p:spPr>
          <a:xfrm>
            <a:off x="274320" y="3691444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82563" algn="l"/>
              </a:tabLst>
            </a:pPr>
            <a:r>
              <a:rPr lang="fr-FR" b="1" dirty="0">
                <a:solidFill>
                  <a:srgbClr val="00B050"/>
                </a:solidFill>
              </a:rPr>
              <a:t>	Glucide</a:t>
            </a:r>
            <a:r>
              <a:rPr lang="fr-FR" b="1" dirty="0"/>
              <a:t> + </a:t>
            </a:r>
            <a:r>
              <a:rPr lang="fr-FR" b="1" dirty="0">
                <a:solidFill>
                  <a:srgbClr val="CC00FF"/>
                </a:solidFill>
              </a:rPr>
              <a:t>Pancréatine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rgbClr val="FF9900"/>
                </a:solidFill>
                <a:sym typeface="Wingdings" panose="05000000000000000000" pitchFamily="2" charset="2"/>
              </a:rPr>
              <a:t>Glucose</a:t>
            </a:r>
            <a:endParaRPr lang="fr-FR" b="1" dirty="0">
              <a:solidFill>
                <a:srgbClr val="FF9900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52BAEF9-9C82-4D7E-9FFC-167F0A8A3E36}"/>
              </a:ext>
            </a:extLst>
          </p:cNvPr>
          <p:cNvSpPr txBox="1">
            <a:spLocks/>
          </p:cNvSpPr>
          <p:nvPr/>
        </p:nvSpPr>
        <p:spPr>
          <a:xfrm>
            <a:off x="274320" y="4755083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630238" algn="l"/>
              </a:tabLst>
            </a:pPr>
            <a:r>
              <a:rPr lang="fr-FR" b="1" dirty="0">
                <a:solidFill>
                  <a:srgbClr val="00B050"/>
                </a:solidFill>
              </a:rPr>
              <a:t>	Lipide</a:t>
            </a:r>
            <a:r>
              <a:rPr lang="fr-FR" b="1" dirty="0"/>
              <a:t> + </a:t>
            </a:r>
            <a:r>
              <a:rPr lang="fr-FR" b="1" dirty="0">
                <a:solidFill>
                  <a:srgbClr val="CC00FF"/>
                </a:solidFill>
              </a:rPr>
              <a:t>Pancréatine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rgbClr val="FF9900"/>
                </a:solidFill>
                <a:sym typeface="Wingdings" panose="05000000000000000000" pitchFamily="2" charset="2"/>
              </a:rPr>
              <a:t>Acide gras</a:t>
            </a:r>
            <a:endParaRPr lang="fr-FR" b="1" dirty="0">
              <a:solidFill>
                <a:srgbClr val="FF9900"/>
              </a:solidFill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7A4FEBF-2647-43E9-8A32-9C8B59AA0466}"/>
              </a:ext>
            </a:extLst>
          </p:cNvPr>
          <p:cNvSpPr txBox="1">
            <a:spLocks/>
          </p:cNvSpPr>
          <p:nvPr/>
        </p:nvSpPr>
        <p:spPr>
          <a:xfrm>
            <a:off x="274320" y="5818720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B050"/>
                </a:solidFill>
              </a:rPr>
              <a:t>Protide </a:t>
            </a:r>
            <a:r>
              <a:rPr lang="fr-FR" b="1" dirty="0"/>
              <a:t>+ </a:t>
            </a:r>
            <a:r>
              <a:rPr lang="fr-FR" b="1" dirty="0">
                <a:solidFill>
                  <a:srgbClr val="CC00FF"/>
                </a:solidFill>
              </a:rPr>
              <a:t>Pancréatine </a:t>
            </a:r>
            <a:r>
              <a:rPr lang="fr-FR" b="1" dirty="0">
                <a:sym typeface="Wingdings" panose="05000000000000000000" pitchFamily="2" charset="2"/>
              </a:rPr>
              <a:t></a:t>
            </a:r>
            <a:r>
              <a:rPr lang="fr-FR" b="1" dirty="0">
                <a:solidFill>
                  <a:srgbClr val="FF9900"/>
                </a:solidFill>
                <a:sym typeface="Wingdings" panose="05000000000000000000" pitchFamily="2" charset="2"/>
              </a:rPr>
              <a:t>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Acide aminé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36337C5-E940-40F0-86BA-580224AA7358}"/>
              </a:ext>
            </a:extLst>
          </p:cNvPr>
          <p:cNvSpPr txBox="1"/>
          <p:nvPr/>
        </p:nvSpPr>
        <p:spPr>
          <a:xfrm>
            <a:off x="9587972" y="5673373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FF99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13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643"/>
            <a:ext cx="9144000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HYPOTHESE: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48426"/>
            <a:ext cx="9144000" cy="2152326"/>
          </a:xfrm>
        </p:spPr>
        <p:txBody>
          <a:bodyPr>
            <a:normAutofit fontScale="92500" lnSpcReduction="10000"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Nos organes transforment les </a:t>
            </a:r>
            <a:r>
              <a:rPr lang="fr-FR" sz="4400" b="1" dirty="0">
                <a:solidFill>
                  <a:srgbClr val="00B050"/>
                </a:solidFill>
              </a:rPr>
              <a:t>différentes composantes des aliments</a:t>
            </a:r>
            <a:r>
              <a:rPr lang="fr-FR" sz="4400" dirty="0">
                <a:solidFill>
                  <a:srgbClr val="0070C0"/>
                </a:solidFill>
              </a:rPr>
              <a:t> en </a:t>
            </a:r>
            <a:r>
              <a:rPr lang="fr-FR" sz="4400" b="1" dirty="0">
                <a:solidFill>
                  <a:srgbClr val="FF9900"/>
                </a:solidFill>
              </a:rPr>
              <a:t>différents nutriments</a:t>
            </a:r>
            <a:r>
              <a:rPr lang="fr-FR" sz="4400" dirty="0">
                <a:solidFill>
                  <a:srgbClr val="0070C0"/>
                </a:solidFill>
              </a:rPr>
              <a:t> certainement grâce à </a:t>
            </a:r>
            <a:r>
              <a:rPr lang="fr-FR" sz="4400" b="1" dirty="0">
                <a:solidFill>
                  <a:srgbClr val="CC00FF"/>
                </a:solidFill>
              </a:rPr>
              <a:t>une seule et même enzyme</a:t>
            </a:r>
            <a:r>
              <a:rPr lang="fr-FR" sz="44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454798A-F883-4A98-9F26-D35327C48CAD}"/>
              </a:ext>
            </a:extLst>
          </p:cNvPr>
          <p:cNvSpPr txBox="1">
            <a:spLocks/>
          </p:cNvSpPr>
          <p:nvPr/>
        </p:nvSpPr>
        <p:spPr>
          <a:xfrm>
            <a:off x="274320" y="3691444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82563" algn="l"/>
              </a:tabLst>
            </a:pPr>
            <a:r>
              <a:rPr lang="fr-FR" b="1" dirty="0">
                <a:solidFill>
                  <a:srgbClr val="00B050"/>
                </a:solidFill>
              </a:rPr>
              <a:t>	Glucide</a:t>
            </a:r>
            <a:r>
              <a:rPr lang="fr-FR" b="1" dirty="0"/>
              <a:t> + </a:t>
            </a:r>
            <a:r>
              <a:rPr lang="fr-FR" b="1" dirty="0">
                <a:solidFill>
                  <a:srgbClr val="CC00FF"/>
                </a:solidFill>
              </a:rPr>
              <a:t>Pancréatine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rgbClr val="FF9900"/>
                </a:solidFill>
                <a:sym typeface="Wingdings" panose="05000000000000000000" pitchFamily="2" charset="2"/>
              </a:rPr>
              <a:t>Glucose</a:t>
            </a:r>
            <a:endParaRPr lang="fr-FR" b="1" dirty="0">
              <a:solidFill>
                <a:srgbClr val="FF9900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52BAEF9-9C82-4D7E-9FFC-167F0A8A3E36}"/>
              </a:ext>
            </a:extLst>
          </p:cNvPr>
          <p:cNvSpPr txBox="1">
            <a:spLocks/>
          </p:cNvSpPr>
          <p:nvPr/>
        </p:nvSpPr>
        <p:spPr>
          <a:xfrm>
            <a:off x="274320" y="4755083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630238" algn="l"/>
              </a:tabLst>
            </a:pPr>
            <a:r>
              <a:rPr lang="fr-FR" b="1" dirty="0">
                <a:solidFill>
                  <a:srgbClr val="00B050"/>
                </a:solidFill>
              </a:rPr>
              <a:t>	Lipide</a:t>
            </a:r>
            <a:r>
              <a:rPr lang="fr-FR" b="1" dirty="0"/>
              <a:t> + </a:t>
            </a:r>
            <a:r>
              <a:rPr lang="fr-FR" b="1" dirty="0">
                <a:solidFill>
                  <a:srgbClr val="CC00FF"/>
                </a:solidFill>
              </a:rPr>
              <a:t>Pancréatine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rgbClr val="FF9900"/>
                </a:solidFill>
                <a:sym typeface="Wingdings" panose="05000000000000000000" pitchFamily="2" charset="2"/>
              </a:rPr>
              <a:t>Acide gras</a:t>
            </a:r>
            <a:endParaRPr lang="fr-FR" b="1" dirty="0">
              <a:solidFill>
                <a:srgbClr val="FF9900"/>
              </a:solidFill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7A4FEBF-2647-43E9-8A32-9C8B59AA0466}"/>
              </a:ext>
            </a:extLst>
          </p:cNvPr>
          <p:cNvSpPr txBox="1">
            <a:spLocks/>
          </p:cNvSpPr>
          <p:nvPr/>
        </p:nvSpPr>
        <p:spPr>
          <a:xfrm>
            <a:off x="274320" y="5818720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B050"/>
                </a:solidFill>
              </a:rPr>
              <a:t>Protide </a:t>
            </a:r>
            <a:r>
              <a:rPr lang="fr-FR" b="1" dirty="0"/>
              <a:t>+ </a:t>
            </a:r>
            <a:r>
              <a:rPr lang="fr-FR" b="1" dirty="0">
                <a:solidFill>
                  <a:srgbClr val="CC00FF"/>
                </a:solidFill>
              </a:rPr>
              <a:t>Pancréatine </a:t>
            </a:r>
            <a:r>
              <a:rPr lang="fr-FR" b="1" dirty="0">
                <a:sym typeface="Wingdings" panose="05000000000000000000" pitchFamily="2" charset="2"/>
              </a:rPr>
              <a:t></a:t>
            </a:r>
            <a:r>
              <a:rPr lang="fr-FR" b="1" dirty="0">
                <a:solidFill>
                  <a:srgbClr val="FF9900"/>
                </a:solidFill>
                <a:sym typeface="Wingdings" panose="05000000000000000000" pitchFamily="2" charset="2"/>
              </a:rPr>
              <a:t> Acide aminé</a:t>
            </a:r>
            <a:endParaRPr lang="fr-FR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3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1B761A2-A62D-465F-BDD2-03EA93A9F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1045673" y="1155697"/>
            <a:ext cx="2212322" cy="19506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3A7C7C-4416-4B74-818B-AC7470E3F236}"/>
              </a:ext>
            </a:extLst>
          </p:cNvPr>
          <p:cNvSpPr/>
          <p:nvPr/>
        </p:nvSpPr>
        <p:spPr>
          <a:xfrm>
            <a:off x="1808666" y="3041301"/>
            <a:ext cx="78481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Expériences témoins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CED0B2-2242-41AC-97EB-25158B4AB851}"/>
              </a:ext>
            </a:extLst>
          </p:cNvPr>
          <p:cNvSpPr txBox="1"/>
          <p:nvPr/>
        </p:nvSpPr>
        <p:spPr>
          <a:xfrm>
            <a:off x="40571" y="1044538"/>
            <a:ext cx="138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E539E17-433E-4B8D-A550-32CAE9524F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1529546" y="1011948"/>
            <a:ext cx="460558" cy="747025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956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EXPERIENCES: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641E56E-C41D-43DA-A18F-997A783F8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5019796" y="1155697"/>
            <a:ext cx="2212322" cy="1950699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E5B8DFCF-1F49-40CB-86BB-84717F80934B}"/>
              </a:ext>
            </a:extLst>
          </p:cNvPr>
          <p:cNvSpPr txBox="1"/>
          <p:nvPr/>
        </p:nvSpPr>
        <p:spPr>
          <a:xfrm>
            <a:off x="4013511" y="1044538"/>
            <a:ext cx="138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EFF56A33-12B7-47E1-AEEB-A021AE1945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5502486" y="1011948"/>
            <a:ext cx="460558" cy="74702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D4A5BBFD-D988-49C4-A467-73402612E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9068896" y="1155697"/>
            <a:ext cx="2212322" cy="1950699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BDE55714-900A-4011-8102-92E99315E712}"/>
              </a:ext>
            </a:extLst>
          </p:cNvPr>
          <p:cNvSpPr txBox="1"/>
          <p:nvPr/>
        </p:nvSpPr>
        <p:spPr>
          <a:xfrm>
            <a:off x="8062611" y="1044538"/>
            <a:ext cx="138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4CB7B7FB-D43A-4745-8FB8-2289626B9A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9551586" y="1011948"/>
            <a:ext cx="460558" cy="74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4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34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1B761A2-A62D-465F-BDD2-03EA93A9F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1045673" y="1155697"/>
            <a:ext cx="2212322" cy="19506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3A7C7C-4416-4B74-818B-AC7470E3F236}"/>
              </a:ext>
            </a:extLst>
          </p:cNvPr>
          <p:cNvSpPr/>
          <p:nvPr/>
        </p:nvSpPr>
        <p:spPr>
          <a:xfrm>
            <a:off x="1808666" y="3041301"/>
            <a:ext cx="78481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Expériences témoins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CED0B2-2242-41AC-97EB-25158B4AB851}"/>
              </a:ext>
            </a:extLst>
          </p:cNvPr>
          <p:cNvSpPr txBox="1"/>
          <p:nvPr/>
        </p:nvSpPr>
        <p:spPr>
          <a:xfrm>
            <a:off x="40571" y="1044538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Protide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E539E17-433E-4B8D-A550-32CAE9524F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1529546" y="1011948"/>
            <a:ext cx="460558" cy="747025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956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EXPERIENCES: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641E56E-C41D-43DA-A18F-997A783F8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5019796" y="1155697"/>
            <a:ext cx="2212322" cy="1950699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E5B8DFCF-1F49-40CB-86BB-84717F80934B}"/>
              </a:ext>
            </a:extLst>
          </p:cNvPr>
          <p:cNvSpPr txBox="1"/>
          <p:nvPr/>
        </p:nvSpPr>
        <p:spPr>
          <a:xfrm>
            <a:off x="4013511" y="1044538"/>
            <a:ext cx="138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EFF56A33-12B7-47E1-AEEB-A021AE1945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5502486" y="1011948"/>
            <a:ext cx="460558" cy="74702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D4A5BBFD-D988-49C4-A467-73402612E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9068896" y="1155697"/>
            <a:ext cx="2212322" cy="1950699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BDE55714-900A-4011-8102-92E99315E712}"/>
              </a:ext>
            </a:extLst>
          </p:cNvPr>
          <p:cNvSpPr txBox="1"/>
          <p:nvPr/>
        </p:nvSpPr>
        <p:spPr>
          <a:xfrm>
            <a:off x="8062611" y="1044538"/>
            <a:ext cx="138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4CB7B7FB-D43A-4745-8FB8-2289626B9A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9551586" y="1011948"/>
            <a:ext cx="460558" cy="74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9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1B761A2-A62D-465F-BDD2-03EA93A9F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1045673" y="1155697"/>
            <a:ext cx="2212322" cy="19506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3A7C7C-4416-4B74-818B-AC7470E3F236}"/>
              </a:ext>
            </a:extLst>
          </p:cNvPr>
          <p:cNvSpPr/>
          <p:nvPr/>
        </p:nvSpPr>
        <p:spPr>
          <a:xfrm>
            <a:off x="1808666" y="3041301"/>
            <a:ext cx="78481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Expériences témoins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CED0B2-2242-41AC-97EB-25158B4AB851}"/>
              </a:ext>
            </a:extLst>
          </p:cNvPr>
          <p:cNvSpPr txBox="1"/>
          <p:nvPr/>
        </p:nvSpPr>
        <p:spPr>
          <a:xfrm>
            <a:off x="40571" y="1044538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Protide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E539E17-433E-4B8D-A550-32CAE9524F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1529546" y="1011948"/>
            <a:ext cx="460558" cy="747025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956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EXPERIENCES: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641E56E-C41D-43DA-A18F-997A783F8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5019796" y="1155697"/>
            <a:ext cx="2212322" cy="1950699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E5B8DFCF-1F49-40CB-86BB-84717F80934B}"/>
              </a:ext>
            </a:extLst>
          </p:cNvPr>
          <p:cNvSpPr txBox="1"/>
          <p:nvPr/>
        </p:nvSpPr>
        <p:spPr>
          <a:xfrm>
            <a:off x="4013511" y="1044538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Lipide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EFF56A33-12B7-47E1-AEEB-A021AE1945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5502486" y="1011948"/>
            <a:ext cx="460558" cy="74702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D4A5BBFD-D988-49C4-A467-73402612E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9068896" y="1155697"/>
            <a:ext cx="2212322" cy="1950699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BDE55714-900A-4011-8102-92E99315E712}"/>
              </a:ext>
            </a:extLst>
          </p:cNvPr>
          <p:cNvSpPr txBox="1"/>
          <p:nvPr/>
        </p:nvSpPr>
        <p:spPr>
          <a:xfrm>
            <a:off x="8062611" y="1044538"/>
            <a:ext cx="138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4CB7B7FB-D43A-4745-8FB8-2289626B9A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9551586" y="1011948"/>
            <a:ext cx="460558" cy="74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9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1B761A2-A62D-465F-BDD2-03EA93A9F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1045673" y="1155697"/>
            <a:ext cx="2212322" cy="19506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3A7C7C-4416-4B74-818B-AC7470E3F236}"/>
              </a:ext>
            </a:extLst>
          </p:cNvPr>
          <p:cNvSpPr/>
          <p:nvPr/>
        </p:nvSpPr>
        <p:spPr>
          <a:xfrm>
            <a:off x="1808666" y="3041301"/>
            <a:ext cx="78481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Expériences témoins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CED0B2-2242-41AC-97EB-25158B4AB851}"/>
              </a:ext>
            </a:extLst>
          </p:cNvPr>
          <p:cNvSpPr txBox="1"/>
          <p:nvPr/>
        </p:nvSpPr>
        <p:spPr>
          <a:xfrm>
            <a:off x="40571" y="1044538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Protide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F2C1C08-B1D7-455E-BB27-2BC5D33D91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2302548" y="1010006"/>
            <a:ext cx="460558" cy="74702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E539E17-433E-4B8D-A550-32CAE9524F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1529546" y="1011948"/>
            <a:ext cx="460558" cy="747025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956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EXPERIENCES: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FF5A40E-97B4-4E58-8200-58F353CA063F}"/>
              </a:ext>
            </a:extLst>
          </p:cNvPr>
          <p:cNvSpPr txBox="1"/>
          <p:nvPr/>
        </p:nvSpPr>
        <p:spPr>
          <a:xfrm>
            <a:off x="2803791" y="1044538"/>
            <a:ext cx="132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641E56E-C41D-43DA-A18F-997A783F8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5019796" y="1155697"/>
            <a:ext cx="2212322" cy="1950699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E5B8DFCF-1F49-40CB-86BB-84717F80934B}"/>
              </a:ext>
            </a:extLst>
          </p:cNvPr>
          <p:cNvSpPr txBox="1"/>
          <p:nvPr/>
        </p:nvSpPr>
        <p:spPr>
          <a:xfrm>
            <a:off x="4013511" y="1044538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Lipide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EFF56A33-12B7-47E1-AEEB-A021AE1945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5502486" y="1011948"/>
            <a:ext cx="460558" cy="74702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D4A5BBFD-D988-49C4-A467-73402612E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9068896" y="1155697"/>
            <a:ext cx="2212322" cy="1950699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BDE55714-900A-4011-8102-92E99315E712}"/>
              </a:ext>
            </a:extLst>
          </p:cNvPr>
          <p:cNvSpPr txBox="1"/>
          <p:nvPr/>
        </p:nvSpPr>
        <p:spPr>
          <a:xfrm>
            <a:off x="8062611" y="1044538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Glucide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4CB7B7FB-D43A-4745-8FB8-2289626B9A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9551586" y="1011948"/>
            <a:ext cx="460558" cy="747025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532C7574-9B4C-4876-9D6A-ED29F34F2827}"/>
              </a:ext>
            </a:extLst>
          </p:cNvPr>
          <p:cNvGrpSpPr/>
          <p:nvPr/>
        </p:nvGrpSpPr>
        <p:grpSpPr>
          <a:xfrm>
            <a:off x="1358475" y="4215034"/>
            <a:ext cx="1633379" cy="1692164"/>
            <a:chOff x="6995927" y="3308173"/>
            <a:chExt cx="2879594" cy="2983230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FB87F4E1-349E-46AE-B448-89C04298D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1" t="17000" r="17555" b="15833"/>
            <a:stretch/>
          </p:blipFill>
          <p:spPr>
            <a:xfrm rot="1307475">
              <a:off x="6995927" y="3308173"/>
              <a:ext cx="2879594" cy="2983230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8B3E3BF-F8E0-4439-8760-A6C89468AC40}"/>
                </a:ext>
              </a:extLst>
            </p:cNvPr>
            <p:cNvSpPr txBox="1"/>
            <p:nvPr/>
          </p:nvSpPr>
          <p:spPr>
            <a:xfrm rot="945006">
              <a:off x="8059070" y="3866801"/>
              <a:ext cx="1619929" cy="379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/>
                <a:t>Livret de réactifs</a:t>
              </a: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F7EFAA07-60CE-4975-9B49-330288AEE0F7}"/>
              </a:ext>
            </a:extLst>
          </p:cNvPr>
          <p:cNvSpPr txBox="1"/>
          <p:nvPr/>
        </p:nvSpPr>
        <p:spPr>
          <a:xfrm>
            <a:off x="47035" y="6029608"/>
            <a:ext cx="414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</a:rPr>
              <a:t>Nutriment = Acide aminé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9242F7D-BAD4-4584-9D6A-EAB54CA10E66}"/>
              </a:ext>
            </a:extLst>
          </p:cNvPr>
          <p:cNvSpPr txBox="1"/>
          <p:nvPr/>
        </p:nvSpPr>
        <p:spPr>
          <a:xfrm>
            <a:off x="3247584" y="4629015"/>
            <a:ext cx="509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</a:rPr>
              <a:t>Pas de réactif…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3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CC2625D4-0AC1-48E8-A905-9924AC014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970" y="4851796"/>
            <a:ext cx="5486400" cy="103822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5DE9437B-0632-4413-ABA5-B1BB34003958}"/>
              </a:ext>
            </a:extLst>
          </p:cNvPr>
          <p:cNvSpPr txBox="1"/>
          <p:nvPr/>
        </p:nvSpPr>
        <p:spPr>
          <a:xfrm>
            <a:off x="2524163" y="5783603"/>
            <a:ext cx="35253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/>
              <a:t>Acides aminés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5A4B249-BAF2-425D-BDC8-D868CDBA79ED}"/>
              </a:ext>
            </a:extLst>
          </p:cNvPr>
          <p:cNvSpPr txBox="1"/>
          <p:nvPr/>
        </p:nvSpPr>
        <p:spPr>
          <a:xfrm>
            <a:off x="1537970" y="629260"/>
            <a:ext cx="1591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Protide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AA8146B-872B-476D-AD64-B23F85A2348A}"/>
              </a:ext>
            </a:extLst>
          </p:cNvPr>
          <p:cNvSpPr txBox="1"/>
          <p:nvPr/>
        </p:nvSpPr>
        <p:spPr>
          <a:xfrm>
            <a:off x="8154916" y="629260"/>
            <a:ext cx="2924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Acides aminés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BC87FA0-817E-488D-9CBE-47B190E52E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43463" r="21928" b="28802"/>
          <a:stretch/>
        </p:blipFill>
        <p:spPr>
          <a:xfrm>
            <a:off x="3446780" y="665609"/>
            <a:ext cx="4720880" cy="64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BC666D-D7B1-4870-A1D1-0FAA6FBA805F}"/>
              </a:ext>
            </a:extLst>
          </p:cNvPr>
          <p:cNvSpPr/>
          <p:nvPr/>
        </p:nvSpPr>
        <p:spPr>
          <a:xfrm>
            <a:off x="3929418" y="325541"/>
            <a:ext cx="30520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Enzymes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992B548-F6B9-4AF6-BC61-56EC5D8D1C95}"/>
              </a:ext>
            </a:extLst>
          </p:cNvPr>
          <p:cNvSpPr txBox="1"/>
          <p:nvPr/>
        </p:nvSpPr>
        <p:spPr>
          <a:xfrm>
            <a:off x="2333604" y="4699830"/>
            <a:ext cx="36205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b="1" dirty="0"/>
              <a:t>Protide</a:t>
            </a:r>
          </a:p>
        </p:txBody>
      </p:sp>
      <p:sp>
        <p:nvSpPr>
          <p:cNvPr id="13" name="Explosion : 14 points 12">
            <a:extLst>
              <a:ext uri="{FF2B5EF4-FFF2-40B4-BE49-F238E27FC236}">
                <a16:creationId xmlns:a16="http://schemas.microsoft.com/office/drawing/2014/main" id="{809796FF-C1EA-4AC4-A251-3A419E70A6AA}"/>
              </a:ext>
            </a:extLst>
          </p:cNvPr>
          <p:cNvSpPr/>
          <p:nvPr/>
        </p:nvSpPr>
        <p:spPr>
          <a:xfrm rot="419091">
            <a:off x="419674" y="4470367"/>
            <a:ext cx="8095773" cy="2626470"/>
          </a:xfrm>
          <a:prstGeom prst="irregularSeal2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rgbClr val="FF0000"/>
                </a:solidFill>
              </a:rPr>
              <a:t>PAF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E22C8D8-583B-4D3D-A6DA-7124B5350133}"/>
              </a:ext>
            </a:extLst>
          </p:cNvPr>
          <p:cNvGrpSpPr/>
          <p:nvPr/>
        </p:nvGrpSpPr>
        <p:grpSpPr>
          <a:xfrm>
            <a:off x="3129239" y="1397186"/>
            <a:ext cx="3726793" cy="2895980"/>
            <a:chOff x="2728348" y="1948414"/>
            <a:chExt cx="4659223" cy="3620543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FFD36A34-819B-4144-A9C7-89FEE60F9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422">
              <a:off x="3247688" y="1429074"/>
              <a:ext cx="3620543" cy="46592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715A4F-6C46-4CD3-887C-CB9396DDDB61}"/>
                </a:ext>
              </a:extLst>
            </p:cNvPr>
            <p:cNvSpPr/>
            <p:nvPr/>
          </p:nvSpPr>
          <p:spPr>
            <a:xfrm rot="16757523">
              <a:off x="2875503" y="3504903"/>
              <a:ext cx="3052023" cy="884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40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Enzymes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774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4.79167E-6 0.2789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27894 L 4.79167E-6 -4.81481E-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  <p:bldP spid="5" grpId="0"/>
      <p:bldP spid="7" grpId="0"/>
      <p:bldP spid="8" grpId="0"/>
      <p:bldP spid="8" grpId="1"/>
      <p:bldP spid="13" grpId="0" animBg="1"/>
      <p:bldP spid="1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5A4B249-BAF2-425D-BDC8-D868CDBA79ED}"/>
              </a:ext>
            </a:extLst>
          </p:cNvPr>
          <p:cNvSpPr txBox="1"/>
          <p:nvPr/>
        </p:nvSpPr>
        <p:spPr>
          <a:xfrm>
            <a:off x="1537970" y="629260"/>
            <a:ext cx="1591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Protide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AA8146B-872B-476D-AD64-B23F85A2348A}"/>
              </a:ext>
            </a:extLst>
          </p:cNvPr>
          <p:cNvSpPr txBox="1"/>
          <p:nvPr/>
        </p:nvSpPr>
        <p:spPr>
          <a:xfrm>
            <a:off x="8154916" y="629260"/>
            <a:ext cx="2924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Acides aminés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BC87FA0-817E-488D-9CBE-47B190E52E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43463" r="21928" b="28802"/>
          <a:stretch/>
        </p:blipFill>
        <p:spPr>
          <a:xfrm>
            <a:off x="3446780" y="665609"/>
            <a:ext cx="4720880" cy="64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BC666D-D7B1-4870-A1D1-0FAA6FBA805F}"/>
              </a:ext>
            </a:extLst>
          </p:cNvPr>
          <p:cNvSpPr/>
          <p:nvPr/>
        </p:nvSpPr>
        <p:spPr>
          <a:xfrm>
            <a:off x="3929418" y="325541"/>
            <a:ext cx="30520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Enzymes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DE9437B-0632-4413-ABA5-B1BB34003958}"/>
              </a:ext>
            </a:extLst>
          </p:cNvPr>
          <p:cNvSpPr txBox="1"/>
          <p:nvPr/>
        </p:nvSpPr>
        <p:spPr>
          <a:xfrm>
            <a:off x="2524163" y="5783603"/>
            <a:ext cx="35253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/>
              <a:t>Acides aminés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4DB1539-DE79-4154-A368-5DE48F8D4256}"/>
              </a:ext>
            </a:extLst>
          </p:cNvPr>
          <p:cNvSpPr txBox="1"/>
          <p:nvPr/>
        </p:nvSpPr>
        <p:spPr>
          <a:xfrm>
            <a:off x="7765551" y="1740825"/>
            <a:ext cx="44264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Pour tester si cette réaction fonctionne, j’ai 2 solutions:</a:t>
            </a:r>
          </a:p>
          <a:p>
            <a:pPr marL="742950" indent="-742950">
              <a:buAutoNum type="arabicParenR"/>
            </a:pPr>
            <a:r>
              <a:rPr lang="fr-FR" sz="3600" b="1" dirty="0"/>
              <a:t>Je peux vérifier si j’ai fabriqué des acides aminés.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5499F71-9349-464F-9E46-1E953CAE4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625" y="4868680"/>
            <a:ext cx="5486400" cy="10382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B9B801A-C09D-4864-A02D-D17FAE0492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9" t="5553" r="40047" b="63287"/>
          <a:stretch/>
        </p:blipFill>
        <p:spPr>
          <a:xfrm flipH="1">
            <a:off x="185420" y="2634742"/>
            <a:ext cx="1352550" cy="1587799"/>
          </a:xfrm>
          <a:prstGeom prst="rect">
            <a:avLst/>
          </a:prstGeom>
        </p:spPr>
      </p:pic>
      <p:sp>
        <p:nvSpPr>
          <p:cNvPr id="16" name="Bulle narrative : rectangle à coins arrondis 15">
            <a:extLst>
              <a:ext uri="{FF2B5EF4-FFF2-40B4-BE49-F238E27FC236}">
                <a16:creationId xmlns:a16="http://schemas.microsoft.com/office/drawing/2014/main" id="{06ABBE05-BA89-4A7D-8EDC-27BD7935265E}"/>
              </a:ext>
            </a:extLst>
          </p:cNvPr>
          <p:cNvSpPr/>
          <p:nvPr/>
        </p:nvSpPr>
        <p:spPr>
          <a:xfrm>
            <a:off x="2157874" y="1653677"/>
            <a:ext cx="5106526" cy="1280160"/>
          </a:xfrm>
          <a:prstGeom prst="wedgeRoundRectCallout">
            <a:avLst>
              <a:gd name="adj1" fmla="val -55668"/>
              <a:gd name="adj2" fmla="val 500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Il y a des acides aminés !</a:t>
            </a:r>
          </a:p>
        </p:txBody>
      </p:sp>
      <p:sp>
        <p:nvSpPr>
          <p:cNvPr id="17" name="Bulle narrative : rectangle à coins arrondis 16">
            <a:extLst>
              <a:ext uri="{FF2B5EF4-FFF2-40B4-BE49-F238E27FC236}">
                <a16:creationId xmlns:a16="http://schemas.microsoft.com/office/drawing/2014/main" id="{5FB9B052-8462-435B-9F91-2C27C05AA351}"/>
              </a:ext>
            </a:extLst>
          </p:cNvPr>
          <p:cNvSpPr/>
          <p:nvPr/>
        </p:nvSpPr>
        <p:spPr>
          <a:xfrm>
            <a:off x="2157874" y="3311923"/>
            <a:ext cx="5106526" cy="1280160"/>
          </a:xfrm>
          <a:prstGeom prst="wedgeRoundRectCallout">
            <a:avLst>
              <a:gd name="adj1" fmla="val -57061"/>
              <a:gd name="adj2" fmla="val -1984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Donc cette réaction fonctionne !</a:t>
            </a:r>
          </a:p>
        </p:txBody>
      </p:sp>
    </p:spTree>
    <p:extLst>
      <p:ext uri="{BB962C8B-B14F-4D97-AF65-F5344CB8AC3E}">
        <p14:creationId xmlns:p14="http://schemas.microsoft.com/office/powerpoint/2010/main" val="364216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5A4B249-BAF2-425D-BDC8-D868CDBA79ED}"/>
              </a:ext>
            </a:extLst>
          </p:cNvPr>
          <p:cNvSpPr txBox="1"/>
          <p:nvPr/>
        </p:nvSpPr>
        <p:spPr>
          <a:xfrm>
            <a:off x="1537970" y="629260"/>
            <a:ext cx="1591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Protide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AA8146B-872B-476D-AD64-B23F85A2348A}"/>
              </a:ext>
            </a:extLst>
          </p:cNvPr>
          <p:cNvSpPr txBox="1"/>
          <p:nvPr/>
        </p:nvSpPr>
        <p:spPr>
          <a:xfrm>
            <a:off x="8154916" y="629260"/>
            <a:ext cx="2924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Acides aminés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BC87FA0-817E-488D-9CBE-47B190E52E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43463" r="21928" b="28802"/>
          <a:stretch/>
        </p:blipFill>
        <p:spPr>
          <a:xfrm>
            <a:off x="3446780" y="665609"/>
            <a:ext cx="4720880" cy="64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BC666D-D7B1-4870-A1D1-0FAA6FBA805F}"/>
              </a:ext>
            </a:extLst>
          </p:cNvPr>
          <p:cNvSpPr/>
          <p:nvPr/>
        </p:nvSpPr>
        <p:spPr>
          <a:xfrm>
            <a:off x="3929418" y="325541"/>
            <a:ext cx="30520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Enzymes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DE9437B-0632-4413-ABA5-B1BB34003958}"/>
              </a:ext>
            </a:extLst>
          </p:cNvPr>
          <p:cNvSpPr txBox="1"/>
          <p:nvPr/>
        </p:nvSpPr>
        <p:spPr>
          <a:xfrm>
            <a:off x="2524163" y="5783603"/>
            <a:ext cx="35253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/>
              <a:t>Acides aminés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5499F71-9349-464F-9E46-1E953CAE4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625" y="4868680"/>
            <a:ext cx="5486400" cy="10382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B9B801A-C09D-4864-A02D-D17FAE0492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9" t="5553" r="40047" b="63287"/>
          <a:stretch/>
        </p:blipFill>
        <p:spPr>
          <a:xfrm flipH="1">
            <a:off x="185420" y="2634742"/>
            <a:ext cx="1352550" cy="1587799"/>
          </a:xfrm>
          <a:prstGeom prst="rect">
            <a:avLst/>
          </a:prstGeom>
        </p:spPr>
      </p:pic>
      <p:sp>
        <p:nvSpPr>
          <p:cNvPr id="16" name="Bulle narrative : rectangle à coins arrondis 15">
            <a:extLst>
              <a:ext uri="{FF2B5EF4-FFF2-40B4-BE49-F238E27FC236}">
                <a16:creationId xmlns:a16="http://schemas.microsoft.com/office/drawing/2014/main" id="{06ABBE05-BA89-4A7D-8EDC-27BD7935265E}"/>
              </a:ext>
            </a:extLst>
          </p:cNvPr>
          <p:cNvSpPr/>
          <p:nvPr/>
        </p:nvSpPr>
        <p:spPr>
          <a:xfrm>
            <a:off x="2157874" y="1653677"/>
            <a:ext cx="5106526" cy="1280160"/>
          </a:xfrm>
          <a:prstGeom prst="wedgeRoundRectCallout">
            <a:avLst>
              <a:gd name="adj1" fmla="val -55668"/>
              <a:gd name="adj2" fmla="val 500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Il n’y a plus de protide !</a:t>
            </a:r>
          </a:p>
        </p:txBody>
      </p:sp>
      <p:sp>
        <p:nvSpPr>
          <p:cNvPr id="17" name="Bulle narrative : rectangle à coins arrondis 16">
            <a:extLst>
              <a:ext uri="{FF2B5EF4-FFF2-40B4-BE49-F238E27FC236}">
                <a16:creationId xmlns:a16="http://schemas.microsoft.com/office/drawing/2014/main" id="{5FB9B052-8462-435B-9F91-2C27C05AA351}"/>
              </a:ext>
            </a:extLst>
          </p:cNvPr>
          <p:cNvSpPr/>
          <p:nvPr/>
        </p:nvSpPr>
        <p:spPr>
          <a:xfrm>
            <a:off x="2157874" y="3311923"/>
            <a:ext cx="5106526" cy="1280160"/>
          </a:xfrm>
          <a:prstGeom prst="wedgeRoundRectCallout">
            <a:avLst>
              <a:gd name="adj1" fmla="val -57061"/>
              <a:gd name="adj2" fmla="val -1984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Donc cette réaction fonctionne !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B3EED68-A186-46E1-A8ED-176530A120D4}"/>
              </a:ext>
            </a:extLst>
          </p:cNvPr>
          <p:cNvSpPr txBox="1"/>
          <p:nvPr/>
        </p:nvSpPr>
        <p:spPr>
          <a:xfrm>
            <a:off x="7765551" y="1740825"/>
            <a:ext cx="44264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Pour tester si cette réaction fonctionne, j’ai 2 solutions:</a:t>
            </a:r>
          </a:p>
          <a:p>
            <a:pPr marL="742950" indent="-742950">
              <a:buAutoNum type="arabicParenR"/>
            </a:pPr>
            <a:r>
              <a:rPr lang="fr-FR" sz="3600" b="1" dirty="0"/>
              <a:t>Je peux vérifier si j’ai fabriqué des acides aminés.</a:t>
            </a:r>
          </a:p>
          <a:p>
            <a:pPr marL="742950" indent="-742950">
              <a:buAutoNum type="arabicParenR"/>
            </a:pPr>
            <a:r>
              <a:rPr lang="fr-FR" sz="3600" b="1" dirty="0"/>
              <a:t>Je peux vérifier si les protides sont toujours présents.</a:t>
            </a:r>
          </a:p>
        </p:txBody>
      </p:sp>
    </p:spTree>
    <p:extLst>
      <p:ext uri="{BB962C8B-B14F-4D97-AF65-F5344CB8AC3E}">
        <p14:creationId xmlns:p14="http://schemas.microsoft.com/office/powerpoint/2010/main" val="305742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45788E56-C6D9-485E-97DC-99CECA3FD699}"/>
              </a:ext>
            </a:extLst>
          </p:cNvPr>
          <p:cNvSpPr/>
          <p:nvPr/>
        </p:nvSpPr>
        <p:spPr>
          <a:xfrm>
            <a:off x="7711524" y="0"/>
            <a:ext cx="3261276" cy="6858000"/>
          </a:xfrm>
          <a:prstGeom prst="rect">
            <a:avLst/>
          </a:prstGeom>
          <a:solidFill>
            <a:srgbClr val="F5C9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D16A0FC-2775-41F4-A9B2-DEF3F30F0D28}"/>
              </a:ext>
            </a:extLst>
          </p:cNvPr>
          <p:cNvSpPr/>
          <p:nvPr/>
        </p:nvSpPr>
        <p:spPr>
          <a:xfrm>
            <a:off x="1161876" y="0"/>
            <a:ext cx="300091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EA4E46A-7ED1-4ECC-9B94-1F13C04B011B}"/>
              </a:ext>
            </a:extLst>
          </p:cNvPr>
          <p:cNvSpPr txBox="1"/>
          <p:nvPr/>
        </p:nvSpPr>
        <p:spPr>
          <a:xfrm>
            <a:off x="1314450" y="1115084"/>
            <a:ext cx="289944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Glucide</a:t>
            </a:r>
          </a:p>
          <a:p>
            <a:pPr marL="571500" indent="-571500">
              <a:buFontTx/>
              <a:buChar char="-"/>
            </a:pPr>
            <a:r>
              <a:rPr lang="fr-FR" sz="2800" b="1" dirty="0"/>
              <a:t>Sucres lents</a:t>
            </a:r>
          </a:p>
          <a:p>
            <a:pPr marL="571500" indent="-571500">
              <a:buFontTx/>
              <a:buChar char="-"/>
            </a:pPr>
            <a:r>
              <a:rPr lang="fr-FR" sz="2800" b="1" dirty="0"/>
              <a:t>Sucres rapides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B45DD4A-4566-4739-A5F1-BC2464C06D81}"/>
              </a:ext>
            </a:extLst>
          </p:cNvPr>
          <p:cNvSpPr txBox="1"/>
          <p:nvPr/>
        </p:nvSpPr>
        <p:spPr>
          <a:xfrm>
            <a:off x="1314450" y="2823820"/>
            <a:ext cx="1591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Protide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81A4738-38C3-4B2E-8C31-1984C411BD17}"/>
              </a:ext>
            </a:extLst>
          </p:cNvPr>
          <p:cNvSpPr txBox="1"/>
          <p:nvPr/>
        </p:nvSpPr>
        <p:spPr>
          <a:xfrm>
            <a:off x="1314450" y="3670782"/>
            <a:ext cx="133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Lipide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6CDA5FA-0781-425D-9EE7-5389A24CA709}"/>
              </a:ext>
            </a:extLst>
          </p:cNvPr>
          <p:cNvSpPr txBox="1"/>
          <p:nvPr/>
        </p:nvSpPr>
        <p:spPr>
          <a:xfrm>
            <a:off x="1314450" y="4517744"/>
            <a:ext cx="2108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Vitamines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B7F97FC-0C26-4A60-97EF-0A5074809867}"/>
              </a:ext>
            </a:extLst>
          </p:cNvPr>
          <p:cNvSpPr txBox="1"/>
          <p:nvPr/>
        </p:nvSpPr>
        <p:spPr>
          <a:xfrm>
            <a:off x="1314450" y="5364706"/>
            <a:ext cx="879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Eau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45773EF-E630-45DE-A7C4-5DE091AA916B}"/>
              </a:ext>
            </a:extLst>
          </p:cNvPr>
          <p:cNvSpPr txBox="1"/>
          <p:nvPr/>
        </p:nvSpPr>
        <p:spPr>
          <a:xfrm>
            <a:off x="1314450" y="6211669"/>
            <a:ext cx="2848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Sels minéraux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66AAE5-1EA7-4A20-A06C-BE25A326063A}"/>
              </a:ext>
            </a:extLst>
          </p:cNvPr>
          <p:cNvSpPr/>
          <p:nvPr/>
        </p:nvSpPr>
        <p:spPr>
          <a:xfrm>
            <a:off x="1161876" y="0"/>
            <a:ext cx="30520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Composants des aliments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2D647C-4DF6-4021-973E-DA2A1BFDA835}"/>
              </a:ext>
            </a:extLst>
          </p:cNvPr>
          <p:cNvSpPr/>
          <p:nvPr/>
        </p:nvSpPr>
        <p:spPr>
          <a:xfrm>
            <a:off x="7803572" y="276998"/>
            <a:ext cx="30520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Nutriments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C653C8A-04E4-47A0-A3E1-B9C06D6AC2E4}"/>
              </a:ext>
            </a:extLst>
          </p:cNvPr>
          <p:cNvSpPr txBox="1"/>
          <p:nvPr/>
        </p:nvSpPr>
        <p:spPr>
          <a:xfrm>
            <a:off x="7931396" y="1115084"/>
            <a:ext cx="1698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Glucose</a:t>
            </a:r>
            <a:endParaRPr lang="fr-FR" sz="2800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5F8FF44-061C-4C5A-B871-582642C2B18E}"/>
              </a:ext>
            </a:extLst>
          </p:cNvPr>
          <p:cNvSpPr txBox="1"/>
          <p:nvPr/>
        </p:nvSpPr>
        <p:spPr>
          <a:xfrm>
            <a:off x="7931396" y="2823820"/>
            <a:ext cx="2924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Acides aminés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0C8BCE1-3F92-4C58-8268-41035D8AE235}"/>
              </a:ext>
            </a:extLst>
          </p:cNvPr>
          <p:cNvSpPr txBox="1"/>
          <p:nvPr/>
        </p:nvSpPr>
        <p:spPr>
          <a:xfrm>
            <a:off x="7931396" y="3670782"/>
            <a:ext cx="2143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Acide gras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3D7DFE9-652B-41ED-B9B8-1E2DF23EED4C}"/>
              </a:ext>
            </a:extLst>
          </p:cNvPr>
          <p:cNvSpPr txBox="1"/>
          <p:nvPr/>
        </p:nvSpPr>
        <p:spPr>
          <a:xfrm>
            <a:off x="7931396" y="4517744"/>
            <a:ext cx="2108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Vitamines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CFA1FAF-A6C0-4C58-AA0D-446B2B001CAB}"/>
              </a:ext>
            </a:extLst>
          </p:cNvPr>
          <p:cNvSpPr txBox="1"/>
          <p:nvPr/>
        </p:nvSpPr>
        <p:spPr>
          <a:xfrm>
            <a:off x="7931396" y="5364706"/>
            <a:ext cx="879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Eau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BFED1C7-A77A-483A-B8D9-1BDA1A54FD21}"/>
              </a:ext>
            </a:extLst>
          </p:cNvPr>
          <p:cNvSpPr txBox="1"/>
          <p:nvPr/>
        </p:nvSpPr>
        <p:spPr>
          <a:xfrm>
            <a:off x="7931396" y="6211669"/>
            <a:ext cx="2848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Sels minéraux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6CEC0725-E63C-4491-9F7C-3D6635984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43463" r="21928" b="28802"/>
          <a:stretch/>
        </p:blipFill>
        <p:spPr>
          <a:xfrm>
            <a:off x="3223260" y="1172589"/>
            <a:ext cx="4720880" cy="648000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41252CD0-0F23-4AAA-AA94-26BB1FA4D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43463" r="21928" b="28802"/>
          <a:stretch/>
        </p:blipFill>
        <p:spPr>
          <a:xfrm>
            <a:off x="3223260" y="2860169"/>
            <a:ext cx="4720880" cy="648000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AE1A67A3-CA61-4182-B4BD-0F743E926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43463" r="21928" b="28802"/>
          <a:stretch/>
        </p:blipFill>
        <p:spPr>
          <a:xfrm>
            <a:off x="3223260" y="3685594"/>
            <a:ext cx="4720880" cy="6480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0E77A51A-0CB1-462E-AFC2-7853A8C376BC}"/>
              </a:ext>
            </a:extLst>
          </p:cNvPr>
          <p:cNvSpPr/>
          <p:nvPr/>
        </p:nvSpPr>
        <p:spPr>
          <a:xfrm>
            <a:off x="4213898" y="850258"/>
            <a:ext cx="30520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Enzymes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2837F6-FDBE-46AD-8F34-7AD9391B759A}"/>
              </a:ext>
            </a:extLst>
          </p:cNvPr>
          <p:cNvSpPr/>
          <p:nvPr/>
        </p:nvSpPr>
        <p:spPr>
          <a:xfrm>
            <a:off x="4213898" y="2520101"/>
            <a:ext cx="30520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Enzymes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70A8403-E2B4-43A2-AE95-FC09844213E4}"/>
              </a:ext>
            </a:extLst>
          </p:cNvPr>
          <p:cNvSpPr/>
          <p:nvPr/>
        </p:nvSpPr>
        <p:spPr>
          <a:xfrm>
            <a:off x="4213898" y="3353554"/>
            <a:ext cx="30520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Enzymes</a:t>
            </a:r>
          </a:p>
        </p:txBody>
      </p:sp>
    </p:spTree>
    <p:extLst>
      <p:ext uri="{BB962C8B-B14F-4D97-AF65-F5344CB8AC3E}">
        <p14:creationId xmlns:p14="http://schemas.microsoft.com/office/powerpoint/2010/main" val="77387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53" grpId="0"/>
      <p:bldP spid="54" grpId="0"/>
      <p:bldP spid="5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1B761A2-A62D-465F-BDD2-03EA93A9F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1046856" y="1155697"/>
            <a:ext cx="2212322" cy="195069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BCED0B2-2242-41AC-97EB-25158B4AB851}"/>
              </a:ext>
            </a:extLst>
          </p:cNvPr>
          <p:cNvSpPr txBox="1"/>
          <p:nvPr/>
        </p:nvSpPr>
        <p:spPr>
          <a:xfrm>
            <a:off x="40571" y="1044538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Protide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F2C1C08-B1D7-455E-BB27-2BC5D33D91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2302548" y="1010006"/>
            <a:ext cx="460558" cy="74702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E539E17-433E-4B8D-A550-32CAE9524F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1529546" y="1011948"/>
            <a:ext cx="460558" cy="747025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956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EXPERIENCES: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FF5A40E-97B4-4E58-8200-58F353CA063F}"/>
              </a:ext>
            </a:extLst>
          </p:cNvPr>
          <p:cNvSpPr txBox="1"/>
          <p:nvPr/>
        </p:nvSpPr>
        <p:spPr>
          <a:xfrm>
            <a:off x="2803791" y="1044538"/>
            <a:ext cx="132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641E56E-C41D-43DA-A18F-997A783F8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5019796" y="1155697"/>
            <a:ext cx="2212322" cy="1950699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E5B8DFCF-1F49-40CB-86BB-84717F80934B}"/>
              </a:ext>
            </a:extLst>
          </p:cNvPr>
          <p:cNvSpPr txBox="1"/>
          <p:nvPr/>
        </p:nvSpPr>
        <p:spPr>
          <a:xfrm>
            <a:off x="4013511" y="1044538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Lipide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EFF56A33-12B7-47E1-AEEB-A021AE1945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5502486" y="1011948"/>
            <a:ext cx="460558" cy="74702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D4A5BBFD-D988-49C4-A467-73402612E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9068896" y="1155697"/>
            <a:ext cx="2212322" cy="1950699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BDE55714-900A-4011-8102-92E99315E712}"/>
              </a:ext>
            </a:extLst>
          </p:cNvPr>
          <p:cNvSpPr txBox="1"/>
          <p:nvPr/>
        </p:nvSpPr>
        <p:spPr>
          <a:xfrm>
            <a:off x="8062611" y="1044538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Glucide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4CB7B7FB-D43A-4745-8FB8-2289626B9A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9551586" y="1011948"/>
            <a:ext cx="460558" cy="747025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532C7574-9B4C-4876-9D6A-ED29F34F2827}"/>
              </a:ext>
            </a:extLst>
          </p:cNvPr>
          <p:cNvGrpSpPr/>
          <p:nvPr/>
        </p:nvGrpSpPr>
        <p:grpSpPr>
          <a:xfrm>
            <a:off x="1358475" y="4179025"/>
            <a:ext cx="1633379" cy="1692164"/>
            <a:chOff x="6995927" y="3308173"/>
            <a:chExt cx="2879594" cy="2983230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FB87F4E1-349E-46AE-B448-89C04298D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1" t="17000" r="17555" b="15833"/>
            <a:stretch/>
          </p:blipFill>
          <p:spPr>
            <a:xfrm rot="1307475">
              <a:off x="6995927" y="3308173"/>
              <a:ext cx="2879594" cy="2983230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8B3E3BF-F8E0-4439-8760-A6C89468AC40}"/>
                </a:ext>
              </a:extLst>
            </p:cNvPr>
            <p:cNvSpPr txBox="1"/>
            <p:nvPr/>
          </p:nvSpPr>
          <p:spPr>
            <a:xfrm rot="945006">
              <a:off x="8059070" y="3866801"/>
              <a:ext cx="1619929" cy="379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/>
                <a:t>Livret de réactifs</a:t>
              </a: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F7EFAA07-60CE-4975-9B49-330288AEE0F7}"/>
              </a:ext>
            </a:extLst>
          </p:cNvPr>
          <p:cNvSpPr txBox="1"/>
          <p:nvPr/>
        </p:nvSpPr>
        <p:spPr>
          <a:xfrm>
            <a:off x="47035" y="6029608"/>
            <a:ext cx="414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</a:rPr>
              <a:t>Protide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36C0ED-D984-4208-9A2D-D5D900958B29}"/>
              </a:ext>
            </a:extLst>
          </p:cNvPr>
          <p:cNvSpPr/>
          <p:nvPr/>
        </p:nvSpPr>
        <p:spPr>
          <a:xfrm>
            <a:off x="2175165" y="3039793"/>
            <a:ext cx="78481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Expériences témoins</a:t>
            </a:r>
          </a:p>
        </p:txBody>
      </p:sp>
    </p:spTree>
    <p:extLst>
      <p:ext uri="{BB962C8B-B14F-4D97-AF65-F5344CB8AC3E}">
        <p14:creationId xmlns:p14="http://schemas.microsoft.com/office/powerpoint/2010/main" val="34814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1B761A2-A62D-465F-BDD2-03EA93A9F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1046856" y="1155697"/>
            <a:ext cx="2212322" cy="195069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BCED0B2-2242-41AC-97EB-25158B4AB851}"/>
              </a:ext>
            </a:extLst>
          </p:cNvPr>
          <p:cNvSpPr txBox="1"/>
          <p:nvPr/>
        </p:nvSpPr>
        <p:spPr>
          <a:xfrm>
            <a:off x="40571" y="1044538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Protide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F2C1C08-B1D7-455E-BB27-2BC5D33D91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2302548" y="1010006"/>
            <a:ext cx="460558" cy="74702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E539E17-433E-4B8D-A550-32CAE9524F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1529546" y="1011948"/>
            <a:ext cx="460558" cy="747025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956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EXPERIENCES: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FF5A40E-97B4-4E58-8200-58F353CA063F}"/>
              </a:ext>
            </a:extLst>
          </p:cNvPr>
          <p:cNvSpPr txBox="1"/>
          <p:nvPr/>
        </p:nvSpPr>
        <p:spPr>
          <a:xfrm>
            <a:off x="2803791" y="1044538"/>
            <a:ext cx="132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641E56E-C41D-43DA-A18F-997A783F8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5019796" y="1155697"/>
            <a:ext cx="2212322" cy="1950699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E5B8DFCF-1F49-40CB-86BB-84717F80934B}"/>
              </a:ext>
            </a:extLst>
          </p:cNvPr>
          <p:cNvSpPr txBox="1"/>
          <p:nvPr/>
        </p:nvSpPr>
        <p:spPr>
          <a:xfrm>
            <a:off x="4013511" y="1044538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Lipide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EFF56A33-12B7-47E1-AEEB-A021AE1945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5502486" y="1011948"/>
            <a:ext cx="460558" cy="74702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D4A5BBFD-D988-49C4-A467-73402612E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9068896" y="1155697"/>
            <a:ext cx="2212322" cy="1950699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BDE55714-900A-4011-8102-92E99315E712}"/>
              </a:ext>
            </a:extLst>
          </p:cNvPr>
          <p:cNvSpPr txBox="1"/>
          <p:nvPr/>
        </p:nvSpPr>
        <p:spPr>
          <a:xfrm>
            <a:off x="8062611" y="1044538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Glucide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4CB7B7FB-D43A-4745-8FB8-2289626B9A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9551586" y="1011948"/>
            <a:ext cx="460558" cy="747025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532C7574-9B4C-4876-9D6A-ED29F34F2827}"/>
              </a:ext>
            </a:extLst>
          </p:cNvPr>
          <p:cNvGrpSpPr/>
          <p:nvPr/>
        </p:nvGrpSpPr>
        <p:grpSpPr>
          <a:xfrm>
            <a:off x="5287728" y="4179025"/>
            <a:ext cx="1633379" cy="1692164"/>
            <a:chOff x="6995927" y="3308173"/>
            <a:chExt cx="2879594" cy="2983230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FB87F4E1-349E-46AE-B448-89C04298D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1" t="17000" r="17555" b="15833"/>
            <a:stretch/>
          </p:blipFill>
          <p:spPr>
            <a:xfrm rot="1307475">
              <a:off x="6995927" y="3308173"/>
              <a:ext cx="2879594" cy="2983230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8B3E3BF-F8E0-4439-8760-A6C89468AC40}"/>
                </a:ext>
              </a:extLst>
            </p:cNvPr>
            <p:cNvSpPr txBox="1"/>
            <p:nvPr/>
          </p:nvSpPr>
          <p:spPr>
            <a:xfrm rot="945006">
              <a:off x="8059070" y="3866801"/>
              <a:ext cx="1619929" cy="379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/>
                <a:t>Livret de réactifs</a:t>
              </a: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F7EFAA07-60CE-4975-9B49-330288AEE0F7}"/>
              </a:ext>
            </a:extLst>
          </p:cNvPr>
          <p:cNvSpPr txBox="1"/>
          <p:nvPr/>
        </p:nvSpPr>
        <p:spPr>
          <a:xfrm>
            <a:off x="3976288" y="6029608"/>
            <a:ext cx="414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</a:rPr>
              <a:t>Lipide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C2A80EE-36D0-47FB-A6D6-6F39C33A56C0}"/>
              </a:ext>
            </a:extLst>
          </p:cNvPr>
          <p:cNvSpPr txBox="1"/>
          <p:nvPr/>
        </p:nvSpPr>
        <p:spPr>
          <a:xfrm>
            <a:off x="2803791" y="1044538"/>
            <a:ext cx="132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Biuret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49EDBC47-B5AD-48FB-A630-8EEBC3573DF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6275488" y="1010006"/>
            <a:ext cx="460558" cy="747025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2206C98A-C27F-461B-B1CB-C4E2B798A7A5}"/>
              </a:ext>
            </a:extLst>
          </p:cNvPr>
          <p:cNvSpPr txBox="1"/>
          <p:nvPr/>
        </p:nvSpPr>
        <p:spPr>
          <a:xfrm>
            <a:off x="6776731" y="1044538"/>
            <a:ext cx="132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41C2FCFB-35BC-4E00-A283-DD091E606962}"/>
              </a:ext>
            </a:extLst>
          </p:cNvPr>
          <p:cNvGrpSpPr/>
          <p:nvPr/>
        </p:nvGrpSpPr>
        <p:grpSpPr>
          <a:xfrm>
            <a:off x="1358475" y="4179025"/>
            <a:ext cx="1633379" cy="1692164"/>
            <a:chOff x="6995927" y="3308173"/>
            <a:chExt cx="2879594" cy="2983230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3532C732-73F7-442F-85B6-80EEC94F5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1" t="17000" r="17555" b="15833"/>
            <a:stretch/>
          </p:blipFill>
          <p:spPr>
            <a:xfrm rot="1307475">
              <a:off x="6995927" y="3308173"/>
              <a:ext cx="2879594" cy="2983230"/>
            </a:xfrm>
            <a:prstGeom prst="rect">
              <a:avLst/>
            </a:prstGeom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C80557A1-7C3E-4D9E-8EF7-14E78C172A87}"/>
                </a:ext>
              </a:extLst>
            </p:cNvPr>
            <p:cNvSpPr txBox="1"/>
            <p:nvPr/>
          </p:nvSpPr>
          <p:spPr>
            <a:xfrm rot="945006">
              <a:off x="8059070" y="3866801"/>
              <a:ext cx="1619929" cy="379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/>
                <a:t>Livret de réactifs</a:t>
              </a: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14D9F6AC-A40B-4350-8358-A94EE5EF65BC}"/>
              </a:ext>
            </a:extLst>
          </p:cNvPr>
          <p:cNvSpPr txBox="1"/>
          <p:nvPr/>
        </p:nvSpPr>
        <p:spPr>
          <a:xfrm>
            <a:off x="47035" y="6029608"/>
            <a:ext cx="414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</a:rPr>
              <a:t>Protide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A048CB-B675-457C-AEA8-485107D0A1D3}"/>
              </a:ext>
            </a:extLst>
          </p:cNvPr>
          <p:cNvSpPr/>
          <p:nvPr/>
        </p:nvSpPr>
        <p:spPr>
          <a:xfrm>
            <a:off x="2175165" y="3039793"/>
            <a:ext cx="78481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Expériences témoins</a:t>
            </a:r>
          </a:p>
        </p:txBody>
      </p:sp>
    </p:spTree>
    <p:extLst>
      <p:ext uri="{BB962C8B-B14F-4D97-AF65-F5344CB8AC3E}">
        <p14:creationId xmlns:p14="http://schemas.microsoft.com/office/powerpoint/2010/main" val="27920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1B761A2-A62D-465F-BDD2-03EA93A9F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1046856" y="1155697"/>
            <a:ext cx="2212322" cy="195069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BCED0B2-2242-41AC-97EB-25158B4AB851}"/>
              </a:ext>
            </a:extLst>
          </p:cNvPr>
          <p:cNvSpPr txBox="1"/>
          <p:nvPr/>
        </p:nvSpPr>
        <p:spPr>
          <a:xfrm>
            <a:off x="40571" y="1044538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Protide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F2C1C08-B1D7-455E-BB27-2BC5D33D91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2302548" y="1010006"/>
            <a:ext cx="460558" cy="74702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E539E17-433E-4B8D-A550-32CAE9524F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1529546" y="1011948"/>
            <a:ext cx="460558" cy="747025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956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EXPERIENCES: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FF5A40E-97B4-4E58-8200-58F353CA063F}"/>
              </a:ext>
            </a:extLst>
          </p:cNvPr>
          <p:cNvSpPr txBox="1"/>
          <p:nvPr/>
        </p:nvSpPr>
        <p:spPr>
          <a:xfrm>
            <a:off x="2803791" y="1044538"/>
            <a:ext cx="132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641E56E-C41D-43DA-A18F-997A783F8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5019796" y="1155697"/>
            <a:ext cx="2212322" cy="1950699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E5B8DFCF-1F49-40CB-86BB-84717F80934B}"/>
              </a:ext>
            </a:extLst>
          </p:cNvPr>
          <p:cNvSpPr txBox="1"/>
          <p:nvPr/>
        </p:nvSpPr>
        <p:spPr>
          <a:xfrm>
            <a:off x="4013511" y="1044538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Lipide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EFF56A33-12B7-47E1-AEEB-A021AE1945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5502486" y="1011948"/>
            <a:ext cx="460558" cy="74702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D4A5BBFD-D988-49C4-A467-73402612E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9068896" y="1155697"/>
            <a:ext cx="2212322" cy="1950699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BDE55714-900A-4011-8102-92E99315E712}"/>
              </a:ext>
            </a:extLst>
          </p:cNvPr>
          <p:cNvSpPr txBox="1"/>
          <p:nvPr/>
        </p:nvSpPr>
        <p:spPr>
          <a:xfrm>
            <a:off x="8062611" y="1044538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Glucide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4CB7B7FB-D43A-4745-8FB8-2289626B9A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9551586" y="1011948"/>
            <a:ext cx="460558" cy="747025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532C7574-9B4C-4876-9D6A-ED29F34F2827}"/>
              </a:ext>
            </a:extLst>
          </p:cNvPr>
          <p:cNvGrpSpPr/>
          <p:nvPr/>
        </p:nvGrpSpPr>
        <p:grpSpPr>
          <a:xfrm>
            <a:off x="5287728" y="4179025"/>
            <a:ext cx="1633379" cy="1692164"/>
            <a:chOff x="6995927" y="3308173"/>
            <a:chExt cx="2879594" cy="2983230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FB87F4E1-349E-46AE-B448-89C04298D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1" t="17000" r="17555" b="15833"/>
            <a:stretch/>
          </p:blipFill>
          <p:spPr>
            <a:xfrm rot="1307475">
              <a:off x="6995927" y="3308173"/>
              <a:ext cx="2879594" cy="2983230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8B3E3BF-F8E0-4439-8760-A6C89468AC40}"/>
                </a:ext>
              </a:extLst>
            </p:cNvPr>
            <p:cNvSpPr txBox="1"/>
            <p:nvPr/>
          </p:nvSpPr>
          <p:spPr>
            <a:xfrm rot="945006">
              <a:off x="8059070" y="3866801"/>
              <a:ext cx="1619929" cy="379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/>
                <a:t>Livret de réactifs</a:t>
              </a: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F7EFAA07-60CE-4975-9B49-330288AEE0F7}"/>
              </a:ext>
            </a:extLst>
          </p:cNvPr>
          <p:cNvSpPr txBox="1"/>
          <p:nvPr/>
        </p:nvSpPr>
        <p:spPr>
          <a:xfrm>
            <a:off x="3976288" y="6029608"/>
            <a:ext cx="414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</a:rPr>
              <a:t>Lipide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C2A80EE-36D0-47FB-A6D6-6F39C33A56C0}"/>
              </a:ext>
            </a:extLst>
          </p:cNvPr>
          <p:cNvSpPr txBox="1"/>
          <p:nvPr/>
        </p:nvSpPr>
        <p:spPr>
          <a:xfrm>
            <a:off x="2803791" y="1044538"/>
            <a:ext cx="132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Biuret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49EDBC47-B5AD-48FB-A630-8EEBC3573DF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6275488" y="1010006"/>
            <a:ext cx="460558" cy="747025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2206C98A-C27F-461B-B1CB-C4E2B798A7A5}"/>
              </a:ext>
            </a:extLst>
          </p:cNvPr>
          <p:cNvSpPr txBox="1"/>
          <p:nvPr/>
        </p:nvSpPr>
        <p:spPr>
          <a:xfrm>
            <a:off x="6776731" y="1044538"/>
            <a:ext cx="132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3A8875E-F2CC-415E-8943-27018A1C9DCC}"/>
              </a:ext>
            </a:extLst>
          </p:cNvPr>
          <p:cNvSpPr txBox="1"/>
          <p:nvPr/>
        </p:nvSpPr>
        <p:spPr>
          <a:xfrm>
            <a:off x="6776731" y="1044538"/>
            <a:ext cx="1320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Rouge soudan III</a:t>
            </a:r>
            <a:endParaRPr lang="fr-FR" dirty="0">
              <a:solidFill>
                <a:srgbClr val="0070C0"/>
              </a:solidFill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D7C07BE2-6422-4299-AA35-B00F198CADB4}"/>
              </a:ext>
            </a:extLst>
          </p:cNvPr>
          <p:cNvGrpSpPr/>
          <p:nvPr/>
        </p:nvGrpSpPr>
        <p:grpSpPr>
          <a:xfrm>
            <a:off x="9216981" y="4179025"/>
            <a:ext cx="1633379" cy="1692164"/>
            <a:chOff x="6995927" y="3308173"/>
            <a:chExt cx="2879594" cy="2983230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E87D2C2B-CE73-4FC9-AEE6-CE5A5BD1F0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1" t="17000" r="17555" b="15833"/>
            <a:stretch/>
          </p:blipFill>
          <p:spPr>
            <a:xfrm rot="1307475">
              <a:off x="6995927" y="3308173"/>
              <a:ext cx="2879594" cy="2983230"/>
            </a:xfrm>
            <a:prstGeom prst="rect">
              <a:avLst/>
            </a:prstGeom>
          </p:spPr>
        </p:pic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552D23DB-C45A-41A0-87BA-8AF2CC0AE879}"/>
                </a:ext>
              </a:extLst>
            </p:cNvPr>
            <p:cNvSpPr txBox="1"/>
            <p:nvPr/>
          </p:nvSpPr>
          <p:spPr>
            <a:xfrm rot="945006">
              <a:off x="8059070" y="3866801"/>
              <a:ext cx="1619929" cy="379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/>
                <a:t>Livret de réactifs</a:t>
              </a:r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AC36342B-9166-44E3-B575-E6F1BE36CB44}"/>
              </a:ext>
            </a:extLst>
          </p:cNvPr>
          <p:cNvSpPr txBox="1"/>
          <p:nvPr/>
        </p:nvSpPr>
        <p:spPr>
          <a:xfrm>
            <a:off x="7905541" y="6029608"/>
            <a:ext cx="414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</a:rPr>
              <a:t>Glucide (sucre lent)</a:t>
            </a:r>
            <a:endParaRPr lang="fr-FR" sz="2400" b="1" dirty="0">
              <a:solidFill>
                <a:srgbClr val="0070C0"/>
              </a:solidFill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FDE3E6B9-A304-400B-9DE0-035DC451C36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10324588" y="1010006"/>
            <a:ext cx="460558" cy="747025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A87B873F-A8B0-4E9A-A5C4-BBF1CEB1C510}"/>
              </a:ext>
            </a:extLst>
          </p:cNvPr>
          <p:cNvSpPr txBox="1"/>
          <p:nvPr/>
        </p:nvSpPr>
        <p:spPr>
          <a:xfrm>
            <a:off x="10825831" y="1044538"/>
            <a:ext cx="132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7C263E1-B5DE-409B-8869-9CF4D2254A7F}"/>
              </a:ext>
            </a:extLst>
          </p:cNvPr>
          <p:cNvSpPr/>
          <p:nvPr/>
        </p:nvSpPr>
        <p:spPr>
          <a:xfrm>
            <a:off x="2175165" y="3039793"/>
            <a:ext cx="78481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Expériences témoins</a:t>
            </a:r>
          </a:p>
        </p:txBody>
      </p:sp>
    </p:spTree>
    <p:extLst>
      <p:ext uri="{BB962C8B-B14F-4D97-AF65-F5344CB8AC3E}">
        <p14:creationId xmlns:p14="http://schemas.microsoft.com/office/powerpoint/2010/main" val="187561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0" grpId="0"/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1B761A2-A62D-465F-BDD2-03EA93A9F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1046856" y="1155697"/>
            <a:ext cx="2212322" cy="195069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BCED0B2-2242-41AC-97EB-25158B4AB851}"/>
              </a:ext>
            </a:extLst>
          </p:cNvPr>
          <p:cNvSpPr txBox="1"/>
          <p:nvPr/>
        </p:nvSpPr>
        <p:spPr>
          <a:xfrm>
            <a:off x="40571" y="1044538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Protide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F2C1C08-B1D7-455E-BB27-2BC5D33D91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2302548" y="1010006"/>
            <a:ext cx="460558" cy="74702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E539E17-433E-4B8D-A550-32CAE9524F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1529546" y="1011948"/>
            <a:ext cx="460558" cy="747025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956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EXPERIENCES: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FF5A40E-97B4-4E58-8200-58F353CA063F}"/>
              </a:ext>
            </a:extLst>
          </p:cNvPr>
          <p:cNvSpPr txBox="1"/>
          <p:nvPr/>
        </p:nvSpPr>
        <p:spPr>
          <a:xfrm>
            <a:off x="2803791" y="1044538"/>
            <a:ext cx="132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641E56E-C41D-43DA-A18F-997A783F8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5019796" y="1155697"/>
            <a:ext cx="2212322" cy="1950699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E5B8DFCF-1F49-40CB-86BB-84717F80934B}"/>
              </a:ext>
            </a:extLst>
          </p:cNvPr>
          <p:cNvSpPr txBox="1"/>
          <p:nvPr/>
        </p:nvSpPr>
        <p:spPr>
          <a:xfrm>
            <a:off x="4013511" y="1044538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Lipide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EFF56A33-12B7-47E1-AEEB-A021AE1945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5502486" y="1011948"/>
            <a:ext cx="460558" cy="74702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D4A5BBFD-D988-49C4-A467-73402612E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9068896" y="1155697"/>
            <a:ext cx="2212322" cy="1950699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BDE55714-900A-4011-8102-92E99315E712}"/>
              </a:ext>
            </a:extLst>
          </p:cNvPr>
          <p:cNvSpPr txBox="1"/>
          <p:nvPr/>
        </p:nvSpPr>
        <p:spPr>
          <a:xfrm>
            <a:off x="8062611" y="1044538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Glucide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4CB7B7FB-D43A-4745-8FB8-2289626B9A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9551586" y="1011948"/>
            <a:ext cx="460558" cy="74702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4C2A80EE-36D0-47FB-A6D6-6F39C33A56C0}"/>
              </a:ext>
            </a:extLst>
          </p:cNvPr>
          <p:cNvSpPr txBox="1"/>
          <p:nvPr/>
        </p:nvSpPr>
        <p:spPr>
          <a:xfrm>
            <a:off x="2803791" y="1044538"/>
            <a:ext cx="132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Biuret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49EDBC47-B5AD-48FB-A630-8EEBC3573DF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6275488" y="1010006"/>
            <a:ext cx="460558" cy="747025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2206C98A-C27F-461B-B1CB-C4E2B798A7A5}"/>
              </a:ext>
            </a:extLst>
          </p:cNvPr>
          <p:cNvSpPr txBox="1"/>
          <p:nvPr/>
        </p:nvSpPr>
        <p:spPr>
          <a:xfrm>
            <a:off x="6776731" y="1044538"/>
            <a:ext cx="132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3A8875E-F2CC-415E-8943-27018A1C9DCC}"/>
              </a:ext>
            </a:extLst>
          </p:cNvPr>
          <p:cNvSpPr txBox="1"/>
          <p:nvPr/>
        </p:nvSpPr>
        <p:spPr>
          <a:xfrm>
            <a:off x="6776731" y="1044538"/>
            <a:ext cx="1320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Rouge soudan III</a:t>
            </a:r>
            <a:endParaRPr lang="fr-FR" dirty="0">
              <a:solidFill>
                <a:srgbClr val="0070C0"/>
              </a:solidFill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D7C07BE2-6422-4299-AA35-B00F198CADB4}"/>
              </a:ext>
            </a:extLst>
          </p:cNvPr>
          <p:cNvGrpSpPr/>
          <p:nvPr/>
        </p:nvGrpSpPr>
        <p:grpSpPr>
          <a:xfrm>
            <a:off x="9216981" y="4179025"/>
            <a:ext cx="1633379" cy="1692164"/>
            <a:chOff x="6995927" y="3308173"/>
            <a:chExt cx="2879594" cy="2983230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E87D2C2B-CE73-4FC9-AEE6-CE5A5BD1F0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1" t="17000" r="17555" b="15833"/>
            <a:stretch/>
          </p:blipFill>
          <p:spPr>
            <a:xfrm rot="1307475">
              <a:off x="6995927" y="3308173"/>
              <a:ext cx="2879594" cy="2983230"/>
            </a:xfrm>
            <a:prstGeom prst="rect">
              <a:avLst/>
            </a:prstGeom>
          </p:spPr>
        </p:pic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552D23DB-C45A-41A0-87BA-8AF2CC0AE879}"/>
                </a:ext>
              </a:extLst>
            </p:cNvPr>
            <p:cNvSpPr txBox="1"/>
            <p:nvPr/>
          </p:nvSpPr>
          <p:spPr>
            <a:xfrm rot="945006">
              <a:off x="8059070" y="3866801"/>
              <a:ext cx="1619929" cy="379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/>
                <a:t>Livret de réactifs</a:t>
              </a:r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AC36342B-9166-44E3-B575-E6F1BE36CB44}"/>
              </a:ext>
            </a:extLst>
          </p:cNvPr>
          <p:cNvSpPr txBox="1"/>
          <p:nvPr/>
        </p:nvSpPr>
        <p:spPr>
          <a:xfrm>
            <a:off x="7905541" y="6029608"/>
            <a:ext cx="414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</a:rPr>
              <a:t>Glucide (sucre lent)</a:t>
            </a:r>
            <a:endParaRPr lang="fr-FR" sz="2400" b="1" dirty="0">
              <a:solidFill>
                <a:srgbClr val="0070C0"/>
              </a:solidFill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FDE3E6B9-A304-400B-9DE0-035DC451C36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10324588" y="1010006"/>
            <a:ext cx="460558" cy="747025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A87B873F-A8B0-4E9A-A5C4-BBF1CEB1C510}"/>
              </a:ext>
            </a:extLst>
          </p:cNvPr>
          <p:cNvSpPr txBox="1"/>
          <p:nvPr/>
        </p:nvSpPr>
        <p:spPr>
          <a:xfrm>
            <a:off x="10825831" y="1044538"/>
            <a:ext cx="132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Eau iodée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9A9B03-74CC-484D-ABE6-3D555FDF2AD2}"/>
              </a:ext>
            </a:extLst>
          </p:cNvPr>
          <p:cNvSpPr/>
          <p:nvPr/>
        </p:nvSpPr>
        <p:spPr>
          <a:xfrm>
            <a:off x="2175165" y="3039793"/>
            <a:ext cx="78481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Expériences témoins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2AD34B-496F-4BA2-A270-C5B5EA932031}"/>
              </a:ext>
            </a:extLst>
          </p:cNvPr>
          <p:cNvSpPr/>
          <p:nvPr/>
        </p:nvSpPr>
        <p:spPr>
          <a:xfrm>
            <a:off x="1971964" y="6149366"/>
            <a:ext cx="82545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Expériences contraires</a:t>
            </a:r>
          </a:p>
        </p:txBody>
      </p:sp>
    </p:spTree>
    <p:extLst>
      <p:ext uri="{BB962C8B-B14F-4D97-AF65-F5344CB8AC3E}">
        <p14:creationId xmlns:p14="http://schemas.microsoft.com/office/powerpoint/2010/main" val="47672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64CD1D9-562D-4864-B5CE-BFCFAF318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19"/>
          <a:stretch/>
        </p:blipFill>
        <p:spPr>
          <a:xfrm>
            <a:off x="0" y="-115899"/>
            <a:ext cx="12192000" cy="69738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164" y="1078672"/>
            <a:ext cx="10270835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  <a:latin typeface="CrayonL" panose="00000500000000000000" pitchFamily="2" charset="0"/>
              </a:rPr>
              <a:t>Fiche de révision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345E6FC-5D56-4DD5-A503-4CE204D89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" y="-115899"/>
            <a:ext cx="2982005" cy="2829081"/>
          </a:xfrm>
          <a:prstGeom prst="rect">
            <a:avLst/>
          </a:prstGeom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DF9659AC-C387-49B4-8822-612568723456}"/>
              </a:ext>
            </a:extLst>
          </p:cNvPr>
          <p:cNvSpPr txBox="1">
            <a:spLocks/>
          </p:cNvSpPr>
          <p:nvPr/>
        </p:nvSpPr>
        <p:spPr>
          <a:xfrm>
            <a:off x="1782619" y="3524682"/>
            <a:ext cx="10631054" cy="898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3275" algn="l"/>
              </a:tabLst>
            </a:pPr>
            <a:r>
              <a:rPr lang="fr-FR" sz="4400" b="1" dirty="0">
                <a:solidFill>
                  <a:srgbClr val="0070C0"/>
                </a:solidFill>
              </a:rPr>
              <a:t>	</a:t>
            </a:r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1) La réponse est dans l’hypothèse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A54A85E-06A2-4961-AF2A-B4FB5038F0FF}"/>
              </a:ext>
            </a:extLst>
          </p:cNvPr>
          <p:cNvSpPr txBox="1">
            <a:spLocks/>
          </p:cNvSpPr>
          <p:nvPr/>
        </p:nvSpPr>
        <p:spPr>
          <a:xfrm>
            <a:off x="1782619" y="5097056"/>
            <a:ext cx="10631054" cy="750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3275" algn="l"/>
              </a:tabLst>
            </a:pPr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	2) 1 seule différence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C5EC7820-8B08-4FE8-9C81-AEF975C8D84C}"/>
              </a:ext>
            </a:extLst>
          </p:cNvPr>
          <p:cNvSpPr txBox="1">
            <a:spLocks/>
          </p:cNvSpPr>
          <p:nvPr/>
        </p:nvSpPr>
        <p:spPr>
          <a:xfrm>
            <a:off x="1764148" y="5884644"/>
            <a:ext cx="10631054" cy="8981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3275" algn="l"/>
              </a:tabLst>
            </a:pPr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	3) La différence porte sur la supposition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196D96C6-2960-4709-8119-4FB497583CC4}"/>
              </a:ext>
            </a:extLst>
          </p:cNvPr>
          <p:cNvSpPr txBox="1">
            <a:spLocks/>
          </p:cNvSpPr>
          <p:nvPr/>
        </p:nvSpPr>
        <p:spPr>
          <a:xfrm>
            <a:off x="1782619" y="4331709"/>
            <a:ext cx="10631054" cy="997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Pour trouver l’</a:t>
            </a:r>
            <a:r>
              <a:rPr lang="fr-FR" sz="4400" b="1" u="sng" dirty="0">
                <a:solidFill>
                  <a:srgbClr val="FF0000"/>
                </a:solidFill>
                <a:latin typeface="CrayonL" panose="00000500000000000000" pitchFamily="2" charset="0"/>
              </a:rPr>
              <a:t>expérience contraire</a:t>
            </a:r>
            <a:r>
              <a:rPr lang="fr-FR" sz="4400" b="1" dirty="0">
                <a:solidFill>
                  <a:srgbClr val="FF0000"/>
                </a:solidFill>
                <a:latin typeface="CrayonL" panose="00000500000000000000" pitchFamily="2" charset="0"/>
              </a:rPr>
              <a:t> </a:t>
            </a:r>
            <a:r>
              <a:rPr lang="fr-FR" sz="4400" b="1" dirty="0">
                <a:latin typeface="CrayonL" panose="00000500000000000000" pitchFamily="2" charset="0"/>
              </a:rPr>
              <a:t>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2619" y="2780232"/>
            <a:ext cx="10631054" cy="997527"/>
          </a:xfrm>
        </p:spPr>
        <p:txBody>
          <a:bodyPr>
            <a:normAutofit/>
          </a:bodyPr>
          <a:lstStyle/>
          <a:p>
            <a:pPr algn="l"/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Pour trouver l’</a:t>
            </a:r>
            <a:r>
              <a:rPr lang="fr-FR" sz="4400" b="1" u="sng" dirty="0">
                <a:solidFill>
                  <a:srgbClr val="FF0000"/>
                </a:solidFill>
                <a:latin typeface="CrayonL" panose="00000500000000000000" pitchFamily="2" charset="0"/>
              </a:rPr>
              <a:t>expérience témoin</a:t>
            </a:r>
            <a:r>
              <a:rPr lang="fr-FR" sz="4400" b="1" dirty="0">
                <a:solidFill>
                  <a:srgbClr val="FF0000"/>
                </a:solidFill>
                <a:latin typeface="CrayonL" panose="00000500000000000000" pitchFamily="2" charset="0"/>
              </a:rPr>
              <a:t> </a:t>
            </a:r>
            <a:r>
              <a:rPr lang="fr-FR" sz="4400" b="1" dirty="0">
                <a:latin typeface="CrayonL" panose="000005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3641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64CD1D9-562D-4864-B5CE-BFCFAF318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19"/>
          <a:stretch/>
        </p:blipFill>
        <p:spPr>
          <a:xfrm>
            <a:off x="0" y="-115899"/>
            <a:ext cx="12192000" cy="69738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164" y="1078672"/>
            <a:ext cx="10270835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  <a:latin typeface="CrayonL" panose="00000500000000000000" pitchFamily="2" charset="0"/>
              </a:rPr>
              <a:t>Fiche de révision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345E6FC-5D56-4DD5-A503-4CE204D89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" y="-115899"/>
            <a:ext cx="2982005" cy="2829081"/>
          </a:xfrm>
          <a:prstGeom prst="rect">
            <a:avLst/>
          </a:prstGeom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DF9659AC-C387-49B4-8822-612568723456}"/>
              </a:ext>
            </a:extLst>
          </p:cNvPr>
          <p:cNvSpPr txBox="1">
            <a:spLocks/>
          </p:cNvSpPr>
          <p:nvPr/>
        </p:nvSpPr>
        <p:spPr>
          <a:xfrm>
            <a:off x="1782619" y="3524682"/>
            <a:ext cx="10631054" cy="898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3275" algn="l"/>
              </a:tabLst>
            </a:pPr>
            <a:r>
              <a:rPr lang="fr-FR" sz="4400" b="1" dirty="0">
                <a:solidFill>
                  <a:srgbClr val="0070C0"/>
                </a:solidFill>
              </a:rPr>
              <a:t>	</a:t>
            </a:r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1) La réponse est dans l’hypothèse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A54A85E-06A2-4961-AF2A-B4FB5038F0FF}"/>
              </a:ext>
            </a:extLst>
          </p:cNvPr>
          <p:cNvSpPr txBox="1">
            <a:spLocks/>
          </p:cNvSpPr>
          <p:nvPr/>
        </p:nvSpPr>
        <p:spPr>
          <a:xfrm>
            <a:off x="1782619" y="5097056"/>
            <a:ext cx="10631054" cy="750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3275" algn="l"/>
              </a:tabLst>
            </a:pPr>
            <a:r>
              <a:rPr lang="fr-FR" sz="4400" b="1" dirty="0">
                <a:solidFill>
                  <a:srgbClr val="002060"/>
                </a:solidFill>
                <a:latin typeface="CrayonL" panose="00000500000000000000" pitchFamily="2" charset="0"/>
              </a:rPr>
              <a:t>	2) 1 seule différence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C5EC7820-8B08-4FE8-9C81-AEF975C8D84C}"/>
              </a:ext>
            </a:extLst>
          </p:cNvPr>
          <p:cNvSpPr txBox="1">
            <a:spLocks/>
          </p:cNvSpPr>
          <p:nvPr/>
        </p:nvSpPr>
        <p:spPr>
          <a:xfrm>
            <a:off x="1764148" y="5884644"/>
            <a:ext cx="10631054" cy="8981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3275" algn="l"/>
              </a:tabLst>
            </a:pPr>
            <a:r>
              <a:rPr lang="fr-FR" sz="4400" b="1" dirty="0">
                <a:solidFill>
                  <a:srgbClr val="002060"/>
                </a:solidFill>
                <a:latin typeface="CrayonL" panose="00000500000000000000" pitchFamily="2" charset="0"/>
              </a:rPr>
              <a:t>	3) La différence porte sur la supposition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196D96C6-2960-4709-8119-4FB497583CC4}"/>
              </a:ext>
            </a:extLst>
          </p:cNvPr>
          <p:cNvSpPr txBox="1">
            <a:spLocks/>
          </p:cNvSpPr>
          <p:nvPr/>
        </p:nvSpPr>
        <p:spPr>
          <a:xfrm>
            <a:off x="1782619" y="4331709"/>
            <a:ext cx="10631054" cy="997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Pour trouver l’</a:t>
            </a:r>
            <a:r>
              <a:rPr lang="fr-FR" sz="4400" b="1" u="sng" dirty="0">
                <a:solidFill>
                  <a:srgbClr val="FF0000"/>
                </a:solidFill>
                <a:latin typeface="CrayonL" panose="00000500000000000000" pitchFamily="2" charset="0"/>
              </a:rPr>
              <a:t>expérience contraire</a:t>
            </a:r>
            <a:r>
              <a:rPr lang="fr-FR" sz="4400" b="1" dirty="0">
                <a:solidFill>
                  <a:srgbClr val="FF0000"/>
                </a:solidFill>
                <a:latin typeface="CrayonL" panose="00000500000000000000" pitchFamily="2" charset="0"/>
              </a:rPr>
              <a:t> </a:t>
            </a:r>
            <a:r>
              <a:rPr lang="fr-FR" sz="4400" b="1" dirty="0">
                <a:latin typeface="CrayonL" panose="00000500000000000000" pitchFamily="2" charset="0"/>
              </a:rPr>
              <a:t>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2619" y="2780232"/>
            <a:ext cx="10631054" cy="997527"/>
          </a:xfrm>
        </p:spPr>
        <p:txBody>
          <a:bodyPr>
            <a:normAutofit/>
          </a:bodyPr>
          <a:lstStyle/>
          <a:p>
            <a:pPr algn="l"/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Pour trouver l’</a:t>
            </a:r>
            <a:r>
              <a:rPr lang="fr-FR" sz="4400" b="1" u="sng" dirty="0">
                <a:solidFill>
                  <a:srgbClr val="FF0000"/>
                </a:solidFill>
                <a:latin typeface="CrayonL" panose="00000500000000000000" pitchFamily="2" charset="0"/>
              </a:rPr>
              <a:t>expérience témoin</a:t>
            </a:r>
            <a:r>
              <a:rPr lang="fr-FR" sz="4400" b="1" dirty="0">
                <a:solidFill>
                  <a:srgbClr val="FF0000"/>
                </a:solidFill>
                <a:latin typeface="CrayonL" panose="00000500000000000000" pitchFamily="2" charset="0"/>
              </a:rPr>
              <a:t> </a:t>
            </a:r>
            <a:r>
              <a:rPr lang="fr-FR" sz="4400" b="1" dirty="0">
                <a:latin typeface="CrayonL" panose="000005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8516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6582"/>
          </a:xfrm>
        </p:spPr>
        <p:txBody>
          <a:bodyPr/>
          <a:lstStyle/>
          <a:p>
            <a:r>
              <a:rPr lang="fr-FR" b="1" u="sng" dirty="0">
                <a:solidFill>
                  <a:srgbClr val="FF0000"/>
                </a:solidFill>
              </a:rPr>
              <a:t>HYPOTHESE: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92218"/>
            <a:ext cx="9144000" cy="3012902"/>
          </a:xfrm>
        </p:spPr>
        <p:txBody>
          <a:bodyPr>
            <a:normAutofit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Nos organes transforment les différentes composantes des aliments en différents nutriments certainement grâce à une seule et même enzyme.</a:t>
            </a:r>
          </a:p>
        </p:txBody>
      </p:sp>
    </p:spTree>
    <p:extLst>
      <p:ext uri="{BB962C8B-B14F-4D97-AF65-F5344CB8AC3E}">
        <p14:creationId xmlns:p14="http://schemas.microsoft.com/office/powerpoint/2010/main" val="110682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6582"/>
          </a:xfrm>
        </p:spPr>
        <p:txBody>
          <a:bodyPr/>
          <a:lstStyle/>
          <a:p>
            <a:r>
              <a:rPr lang="fr-FR" b="1" u="sng" dirty="0">
                <a:solidFill>
                  <a:srgbClr val="FF0000"/>
                </a:solidFill>
              </a:rPr>
              <a:t>HYPOTHESE: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92218"/>
            <a:ext cx="9144000" cy="3012902"/>
          </a:xfrm>
        </p:spPr>
        <p:txBody>
          <a:bodyPr>
            <a:normAutofit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Nos organes transforment les différentes composantes des aliments en différents nutriments </a:t>
            </a:r>
            <a:r>
              <a:rPr lang="fr-FR" sz="4400" dirty="0">
                <a:solidFill>
                  <a:srgbClr val="FF9900"/>
                </a:solidFill>
              </a:rPr>
              <a:t>certainement </a:t>
            </a:r>
            <a:r>
              <a:rPr lang="fr-FR" sz="4400" dirty="0">
                <a:solidFill>
                  <a:srgbClr val="92D050"/>
                </a:solidFill>
              </a:rPr>
              <a:t>grâce à une seule et même enzyme.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D59AF32-88BE-47BA-9648-64917A9A17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74782" flipV="1">
            <a:off x="1059261" y="4881178"/>
            <a:ext cx="1294114" cy="86496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BC9048F-0C39-4B05-A6D3-A5AB3169BF9C}"/>
              </a:ext>
            </a:extLst>
          </p:cNvPr>
          <p:cNvSpPr txBox="1"/>
          <p:nvPr/>
        </p:nvSpPr>
        <p:spPr>
          <a:xfrm rot="2162252">
            <a:off x="-272118" y="5716591"/>
            <a:ext cx="282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92D050"/>
                </a:solidFill>
              </a:rPr>
              <a:t>Supposition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28D648-6AE9-4732-B5CA-01BD207FFDA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98394">
            <a:off x="10020943" y="4502789"/>
            <a:ext cx="1294114" cy="86496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9195B38-5F83-4BD4-B9BF-7B22A3EAF207}"/>
              </a:ext>
            </a:extLst>
          </p:cNvPr>
          <p:cNvSpPr txBox="1"/>
          <p:nvPr/>
        </p:nvSpPr>
        <p:spPr>
          <a:xfrm rot="19732547">
            <a:off x="9340735" y="5695024"/>
            <a:ext cx="282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9900"/>
                </a:solidFill>
              </a:rPr>
              <a:t>Mot d’incertitude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9EC7158-F750-48BB-9C17-7B7C0F1A2CF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18532" flipV="1">
            <a:off x="8840367" y="1342891"/>
            <a:ext cx="1294114" cy="86496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8B9BE9D-E3A3-4D69-A3CA-9BC1D06C9BC6}"/>
              </a:ext>
            </a:extLst>
          </p:cNvPr>
          <p:cNvSpPr txBox="1"/>
          <p:nvPr/>
        </p:nvSpPr>
        <p:spPr>
          <a:xfrm rot="964101">
            <a:off x="8389455" y="614938"/>
            <a:ext cx="3123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Mots de la question</a:t>
            </a:r>
          </a:p>
        </p:txBody>
      </p:sp>
    </p:spTree>
    <p:extLst>
      <p:ext uri="{BB962C8B-B14F-4D97-AF65-F5344CB8AC3E}">
        <p14:creationId xmlns:p14="http://schemas.microsoft.com/office/powerpoint/2010/main" val="84793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6582"/>
          </a:xfrm>
        </p:spPr>
        <p:txBody>
          <a:bodyPr/>
          <a:lstStyle/>
          <a:p>
            <a:r>
              <a:rPr lang="fr-FR" b="1" u="sng" dirty="0">
                <a:solidFill>
                  <a:srgbClr val="FF0000"/>
                </a:solidFill>
              </a:rPr>
              <a:t>HYPOTHESE: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92218"/>
            <a:ext cx="9144000" cy="3012902"/>
          </a:xfrm>
        </p:spPr>
        <p:txBody>
          <a:bodyPr>
            <a:normAutofit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Nos organes transforment les différentes composantes des aliments en différents nutriments certainement </a:t>
            </a:r>
            <a:r>
              <a:rPr lang="fr-FR" sz="4400" dirty="0">
                <a:solidFill>
                  <a:srgbClr val="92D050"/>
                </a:solidFill>
              </a:rPr>
              <a:t>grâce à une seule et même enzyme.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D59AF32-88BE-47BA-9648-64917A9A17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74782" flipV="1">
            <a:off x="1059261" y="4881178"/>
            <a:ext cx="1294114" cy="86496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BC9048F-0C39-4B05-A6D3-A5AB3169BF9C}"/>
              </a:ext>
            </a:extLst>
          </p:cNvPr>
          <p:cNvSpPr txBox="1"/>
          <p:nvPr/>
        </p:nvSpPr>
        <p:spPr>
          <a:xfrm rot="2162252">
            <a:off x="-272118" y="5716591"/>
            <a:ext cx="282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92D050"/>
                </a:solidFill>
              </a:rPr>
              <a:t>Supposition</a:t>
            </a:r>
          </a:p>
        </p:txBody>
      </p:sp>
    </p:spTree>
    <p:extLst>
      <p:ext uri="{BB962C8B-B14F-4D97-AF65-F5344CB8AC3E}">
        <p14:creationId xmlns:p14="http://schemas.microsoft.com/office/powerpoint/2010/main" val="157749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9781"/>
            <a:ext cx="9144000" cy="1002001"/>
          </a:xfrm>
        </p:spPr>
        <p:txBody>
          <a:bodyPr/>
          <a:lstStyle/>
          <a:p>
            <a:r>
              <a:rPr lang="fr-FR" u="sng" dirty="0"/>
              <a:t>DANS L’IDEAL…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53529"/>
            <a:ext cx="9144000" cy="4064144"/>
          </a:xfrm>
        </p:spPr>
        <p:txBody>
          <a:bodyPr>
            <a:normAutofit/>
          </a:bodyPr>
          <a:lstStyle/>
          <a:p>
            <a:pPr algn="l"/>
            <a:r>
              <a:rPr lang="fr-FR" sz="4400" dirty="0"/>
              <a:t>Dans l’idéal, nous aurions dû tester ces transformation avec d’autres enzymes. Malheureusement, nous n’avons pas le matériel nécessaire.</a:t>
            </a:r>
          </a:p>
          <a:p>
            <a:pPr algn="l"/>
            <a:r>
              <a:rPr lang="fr-FR" sz="4400" dirty="0"/>
              <a:t>Nous testerons donc sans enzyme...</a:t>
            </a:r>
            <a:endParaRPr lang="fr-F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6582"/>
          </a:xfrm>
        </p:spPr>
        <p:txBody>
          <a:bodyPr/>
          <a:lstStyle/>
          <a:p>
            <a:r>
              <a:rPr lang="fr-FR" b="1" u="sng" dirty="0">
                <a:solidFill>
                  <a:srgbClr val="FF0000"/>
                </a:solidFill>
              </a:rPr>
              <a:t>PROBLEME: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92218"/>
            <a:ext cx="9144000" cy="1956262"/>
          </a:xfrm>
        </p:spPr>
        <p:txBody>
          <a:bodyPr>
            <a:normAutofit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Comment nos organes transforment-ils les différentes composantes des aliments en différents nutriments?</a:t>
            </a:r>
          </a:p>
        </p:txBody>
      </p:sp>
    </p:spTree>
    <p:extLst>
      <p:ext uri="{BB962C8B-B14F-4D97-AF65-F5344CB8AC3E}">
        <p14:creationId xmlns:p14="http://schemas.microsoft.com/office/powerpoint/2010/main" val="395731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1B761A2-A62D-465F-BDD2-03EA93A9F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1046856" y="1155697"/>
            <a:ext cx="2212322" cy="19506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3A7C7C-4416-4B74-818B-AC7470E3F236}"/>
              </a:ext>
            </a:extLst>
          </p:cNvPr>
          <p:cNvSpPr/>
          <p:nvPr/>
        </p:nvSpPr>
        <p:spPr>
          <a:xfrm>
            <a:off x="2175165" y="3039793"/>
            <a:ext cx="78481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Expériences témoins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CED0B2-2242-41AC-97EB-25158B4AB851}"/>
              </a:ext>
            </a:extLst>
          </p:cNvPr>
          <p:cNvSpPr txBox="1"/>
          <p:nvPr/>
        </p:nvSpPr>
        <p:spPr>
          <a:xfrm>
            <a:off x="40571" y="1044538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Protide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F2C1C08-B1D7-455E-BB27-2BC5D33D91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2302548" y="1010006"/>
            <a:ext cx="460558" cy="74702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E539E17-433E-4B8D-A550-32CAE9524F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1529546" y="1011948"/>
            <a:ext cx="460558" cy="747025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956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EXPERIENCES: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FF5A40E-97B4-4E58-8200-58F353CA063F}"/>
              </a:ext>
            </a:extLst>
          </p:cNvPr>
          <p:cNvSpPr txBox="1"/>
          <p:nvPr/>
        </p:nvSpPr>
        <p:spPr>
          <a:xfrm>
            <a:off x="2803791" y="1044538"/>
            <a:ext cx="132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Biuret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641E56E-C41D-43DA-A18F-997A783F8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5019796" y="1155697"/>
            <a:ext cx="2212322" cy="1950699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E5B8DFCF-1F49-40CB-86BB-84717F80934B}"/>
              </a:ext>
            </a:extLst>
          </p:cNvPr>
          <p:cNvSpPr txBox="1"/>
          <p:nvPr/>
        </p:nvSpPr>
        <p:spPr>
          <a:xfrm>
            <a:off x="4013511" y="1044538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Lipide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37FAFAE8-73CD-4C42-965B-6125C2E9E0B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6275488" y="1010006"/>
            <a:ext cx="460558" cy="747025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EFF56A33-12B7-47E1-AEEB-A021AE1945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5502486" y="1011948"/>
            <a:ext cx="460558" cy="747025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DAED75A3-08AC-40E3-81B5-180F53A13B9F}"/>
              </a:ext>
            </a:extLst>
          </p:cNvPr>
          <p:cNvSpPr txBox="1"/>
          <p:nvPr/>
        </p:nvSpPr>
        <p:spPr>
          <a:xfrm>
            <a:off x="6776731" y="1044538"/>
            <a:ext cx="1320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Rouge soudan III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D4A5BBFD-D988-49C4-A467-73402612E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9068896" y="1155697"/>
            <a:ext cx="2212322" cy="1950699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BDE55714-900A-4011-8102-92E99315E712}"/>
              </a:ext>
            </a:extLst>
          </p:cNvPr>
          <p:cNvSpPr txBox="1"/>
          <p:nvPr/>
        </p:nvSpPr>
        <p:spPr>
          <a:xfrm>
            <a:off x="8062611" y="1044538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Glucide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FA527274-E8B5-4DF4-A51A-F6D03CDFFC7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10324588" y="1010006"/>
            <a:ext cx="460558" cy="747025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CB7B7FB-D43A-4745-8FB8-2289626B9A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9551586" y="1011948"/>
            <a:ext cx="460558" cy="747025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3325F0CD-2DC1-4CBC-A4EA-49A28F4A7AC0}"/>
              </a:ext>
            </a:extLst>
          </p:cNvPr>
          <p:cNvSpPr txBox="1"/>
          <p:nvPr/>
        </p:nvSpPr>
        <p:spPr>
          <a:xfrm>
            <a:off x="10825831" y="1044538"/>
            <a:ext cx="132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Eau iodée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73CAC6AB-6573-4CBA-BA44-F4E45ADFD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1046856" y="4289480"/>
            <a:ext cx="2212322" cy="195069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0FA1021-5D52-41E7-A7D1-10E5D41771A1}"/>
              </a:ext>
            </a:extLst>
          </p:cNvPr>
          <p:cNvSpPr/>
          <p:nvPr/>
        </p:nvSpPr>
        <p:spPr>
          <a:xfrm>
            <a:off x="2020806" y="6149366"/>
            <a:ext cx="82545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Expériences contraires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951EC4E-32B1-4F29-943F-339FED911406}"/>
              </a:ext>
            </a:extLst>
          </p:cNvPr>
          <p:cNvSpPr txBox="1"/>
          <p:nvPr/>
        </p:nvSpPr>
        <p:spPr>
          <a:xfrm>
            <a:off x="40571" y="4178321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Protide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17939B9B-E01E-48E3-AB71-DB323CDA07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2302548" y="4143789"/>
            <a:ext cx="460558" cy="747025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E64CDDB6-F893-40B8-933E-0B78CE1B103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1529546" y="4145731"/>
            <a:ext cx="460558" cy="747025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25EA6A93-AB2A-4DDB-8509-E7B6E3B49EAC}"/>
              </a:ext>
            </a:extLst>
          </p:cNvPr>
          <p:cNvSpPr txBox="1"/>
          <p:nvPr/>
        </p:nvSpPr>
        <p:spPr>
          <a:xfrm>
            <a:off x="2803791" y="4178321"/>
            <a:ext cx="132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Biuret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7B2AA54-466A-4AB4-BE5D-85C0FCF24B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5019796" y="4289480"/>
            <a:ext cx="2212322" cy="1950699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AA289BE3-4190-40C8-8814-1FE24770DD9F}"/>
              </a:ext>
            </a:extLst>
          </p:cNvPr>
          <p:cNvSpPr txBox="1"/>
          <p:nvPr/>
        </p:nvSpPr>
        <p:spPr>
          <a:xfrm>
            <a:off x="4013511" y="4178321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Lipide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923F645D-62E7-4347-B55F-A8ECE18B97A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6275488" y="4143789"/>
            <a:ext cx="460558" cy="747025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2F83CD7D-79D9-46BF-9144-E799176A93A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5502486" y="4145731"/>
            <a:ext cx="460558" cy="747025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D25F1385-86C4-454E-B99C-D006231E7A6D}"/>
              </a:ext>
            </a:extLst>
          </p:cNvPr>
          <p:cNvSpPr txBox="1"/>
          <p:nvPr/>
        </p:nvSpPr>
        <p:spPr>
          <a:xfrm>
            <a:off x="6776731" y="4178321"/>
            <a:ext cx="1320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Rouge soudan III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EC49064C-6CA3-4B00-BE5C-4A572D71C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9068896" y="4289480"/>
            <a:ext cx="2212322" cy="1950699"/>
          </a:xfrm>
          <a:prstGeom prst="rect">
            <a:avLst/>
          </a:prstGeom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97D3CB30-13AF-484F-9B1A-ED2DD0D7F517}"/>
              </a:ext>
            </a:extLst>
          </p:cNvPr>
          <p:cNvSpPr txBox="1"/>
          <p:nvPr/>
        </p:nvSpPr>
        <p:spPr>
          <a:xfrm>
            <a:off x="8062611" y="4178321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Glucide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DFA4B46E-3F01-4B6D-98F9-B628E8D7DE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10324588" y="4143789"/>
            <a:ext cx="460558" cy="747025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B8CF4F9C-734F-48EE-98E4-F62F2DA3481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9551586" y="4145731"/>
            <a:ext cx="460558" cy="747025"/>
          </a:xfrm>
          <a:prstGeom prst="rect">
            <a:avLst/>
          </a:prstGeom>
        </p:spPr>
      </p:pic>
      <p:sp>
        <p:nvSpPr>
          <p:cNvPr id="58" name="ZoneTexte 57">
            <a:extLst>
              <a:ext uri="{FF2B5EF4-FFF2-40B4-BE49-F238E27FC236}">
                <a16:creationId xmlns:a16="http://schemas.microsoft.com/office/drawing/2014/main" id="{F5581162-6FE1-4818-9CEC-F026DC9F822A}"/>
              </a:ext>
            </a:extLst>
          </p:cNvPr>
          <p:cNvSpPr txBox="1"/>
          <p:nvPr/>
        </p:nvSpPr>
        <p:spPr>
          <a:xfrm>
            <a:off x="10825831" y="4178321"/>
            <a:ext cx="132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Eau iodée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F8422DF9-7C6D-485E-9772-6C39C82BFD42}"/>
              </a:ext>
            </a:extLst>
          </p:cNvPr>
          <p:cNvSpPr txBox="1"/>
          <p:nvPr/>
        </p:nvSpPr>
        <p:spPr>
          <a:xfrm>
            <a:off x="40572" y="4178322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Protide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0B1C3F6E-2F5F-4401-BCD2-6EEE80059F3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2302549" y="4143790"/>
            <a:ext cx="460558" cy="747025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6B9F6295-5C85-4783-B00B-59D6F8C16E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1529547" y="4145732"/>
            <a:ext cx="460558" cy="747025"/>
          </a:xfrm>
          <a:prstGeom prst="rect">
            <a:avLst/>
          </a:prstGeom>
        </p:spPr>
      </p:pic>
      <p:sp>
        <p:nvSpPr>
          <p:cNvPr id="65" name="ZoneTexte 64">
            <a:extLst>
              <a:ext uri="{FF2B5EF4-FFF2-40B4-BE49-F238E27FC236}">
                <a16:creationId xmlns:a16="http://schemas.microsoft.com/office/drawing/2014/main" id="{54F1B7E7-F389-4393-9235-AC273215A1CC}"/>
              </a:ext>
            </a:extLst>
          </p:cNvPr>
          <p:cNvSpPr txBox="1"/>
          <p:nvPr/>
        </p:nvSpPr>
        <p:spPr>
          <a:xfrm>
            <a:off x="2803792" y="4178322"/>
            <a:ext cx="132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Biuret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91D3EF28-62F1-4E59-88ED-9F122CEE0829}"/>
              </a:ext>
            </a:extLst>
          </p:cNvPr>
          <p:cNvSpPr txBox="1"/>
          <p:nvPr/>
        </p:nvSpPr>
        <p:spPr>
          <a:xfrm>
            <a:off x="4013512" y="4178322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Lipide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529CC7F3-FA85-46A3-B6A0-0E8C333204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6275489" y="4143790"/>
            <a:ext cx="460558" cy="747025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4B8F3D08-FF88-45F0-920F-DF0438EF68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5502487" y="4145732"/>
            <a:ext cx="460558" cy="747025"/>
          </a:xfrm>
          <a:prstGeom prst="rect">
            <a:avLst/>
          </a:prstGeom>
        </p:spPr>
      </p:pic>
      <p:sp>
        <p:nvSpPr>
          <p:cNvPr id="69" name="ZoneTexte 68">
            <a:extLst>
              <a:ext uri="{FF2B5EF4-FFF2-40B4-BE49-F238E27FC236}">
                <a16:creationId xmlns:a16="http://schemas.microsoft.com/office/drawing/2014/main" id="{D8AC51FC-5F90-4913-BC0A-F9B911FD82BD}"/>
              </a:ext>
            </a:extLst>
          </p:cNvPr>
          <p:cNvSpPr txBox="1"/>
          <p:nvPr/>
        </p:nvSpPr>
        <p:spPr>
          <a:xfrm>
            <a:off x="6776732" y="4178322"/>
            <a:ext cx="1320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Rouge soudan III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E78BF63F-5988-4AA7-8D52-8507CA68F807}"/>
              </a:ext>
            </a:extLst>
          </p:cNvPr>
          <p:cNvSpPr txBox="1"/>
          <p:nvPr/>
        </p:nvSpPr>
        <p:spPr>
          <a:xfrm>
            <a:off x="8062612" y="4178322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Glucide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id="{D784B7DA-3068-45CF-B6C7-806C9EAFA66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10324589" y="4143790"/>
            <a:ext cx="460558" cy="747025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525D4BF7-81FE-4C23-9BB1-253644D6AD2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9551587" y="4145732"/>
            <a:ext cx="460558" cy="747025"/>
          </a:xfrm>
          <a:prstGeom prst="rect">
            <a:avLst/>
          </a:prstGeom>
        </p:spPr>
      </p:pic>
      <p:sp>
        <p:nvSpPr>
          <p:cNvPr id="73" name="ZoneTexte 72">
            <a:extLst>
              <a:ext uri="{FF2B5EF4-FFF2-40B4-BE49-F238E27FC236}">
                <a16:creationId xmlns:a16="http://schemas.microsoft.com/office/drawing/2014/main" id="{FF7063F1-3E3D-44DB-8F11-6BE0589A4DEA}"/>
              </a:ext>
            </a:extLst>
          </p:cNvPr>
          <p:cNvSpPr txBox="1"/>
          <p:nvPr/>
        </p:nvSpPr>
        <p:spPr>
          <a:xfrm>
            <a:off x="10825832" y="4178322"/>
            <a:ext cx="132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Eau iodée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CF2B8753-6C0F-4423-9EC2-146EA5A7BA52}"/>
              </a:ext>
            </a:extLst>
          </p:cNvPr>
          <p:cNvSpPr txBox="1"/>
          <p:nvPr/>
        </p:nvSpPr>
        <p:spPr>
          <a:xfrm>
            <a:off x="40573" y="4178323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Protide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78" name="Image 77">
            <a:extLst>
              <a:ext uri="{FF2B5EF4-FFF2-40B4-BE49-F238E27FC236}">
                <a16:creationId xmlns:a16="http://schemas.microsoft.com/office/drawing/2014/main" id="{8E9E8FA4-AA72-46D3-B9AF-4B5DF5555D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2302550" y="4143791"/>
            <a:ext cx="460558" cy="747025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7497323E-09DE-4A5E-9570-DF0E75DB673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1529548" y="4145733"/>
            <a:ext cx="460558" cy="747025"/>
          </a:xfrm>
          <a:prstGeom prst="rect">
            <a:avLst/>
          </a:prstGeom>
        </p:spPr>
      </p:pic>
      <p:sp>
        <p:nvSpPr>
          <p:cNvPr id="80" name="ZoneTexte 79">
            <a:extLst>
              <a:ext uri="{FF2B5EF4-FFF2-40B4-BE49-F238E27FC236}">
                <a16:creationId xmlns:a16="http://schemas.microsoft.com/office/drawing/2014/main" id="{A48982F4-F898-49B9-A700-0449EBCA3C58}"/>
              </a:ext>
            </a:extLst>
          </p:cNvPr>
          <p:cNvSpPr txBox="1"/>
          <p:nvPr/>
        </p:nvSpPr>
        <p:spPr>
          <a:xfrm>
            <a:off x="2803793" y="4178323"/>
            <a:ext cx="132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Biuret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E2CF8240-D112-4DA2-AACB-C860D8260576}"/>
              </a:ext>
            </a:extLst>
          </p:cNvPr>
          <p:cNvSpPr txBox="1"/>
          <p:nvPr/>
        </p:nvSpPr>
        <p:spPr>
          <a:xfrm>
            <a:off x="4013513" y="4178323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Lipide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82" name="Image 81">
            <a:extLst>
              <a:ext uri="{FF2B5EF4-FFF2-40B4-BE49-F238E27FC236}">
                <a16:creationId xmlns:a16="http://schemas.microsoft.com/office/drawing/2014/main" id="{0ACC67EC-38FE-43A8-BC29-7983801C26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6275490" y="4143791"/>
            <a:ext cx="460558" cy="747025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792BD0B3-21E2-488A-887D-11CC250A140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5502488" y="4145733"/>
            <a:ext cx="460558" cy="747025"/>
          </a:xfrm>
          <a:prstGeom prst="rect">
            <a:avLst/>
          </a:prstGeom>
        </p:spPr>
      </p:pic>
      <p:sp>
        <p:nvSpPr>
          <p:cNvPr id="84" name="ZoneTexte 83">
            <a:extLst>
              <a:ext uri="{FF2B5EF4-FFF2-40B4-BE49-F238E27FC236}">
                <a16:creationId xmlns:a16="http://schemas.microsoft.com/office/drawing/2014/main" id="{36CF5336-EDBA-41E2-BA7C-E21B3FE0C71D}"/>
              </a:ext>
            </a:extLst>
          </p:cNvPr>
          <p:cNvSpPr txBox="1"/>
          <p:nvPr/>
        </p:nvSpPr>
        <p:spPr>
          <a:xfrm>
            <a:off x="6776733" y="4178323"/>
            <a:ext cx="1320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Rouge soudan III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B86B01FB-A737-4062-8BB3-FE4E341370F4}"/>
              </a:ext>
            </a:extLst>
          </p:cNvPr>
          <p:cNvSpPr txBox="1"/>
          <p:nvPr/>
        </p:nvSpPr>
        <p:spPr>
          <a:xfrm>
            <a:off x="8062613" y="4178323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Glucide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86" name="Image 85">
            <a:extLst>
              <a:ext uri="{FF2B5EF4-FFF2-40B4-BE49-F238E27FC236}">
                <a16:creationId xmlns:a16="http://schemas.microsoft.com/office/drawing/2014/main" id="{BC8136E4-3509-41AC-B0F3-AA5A3A7A27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10324590" y="4143791"/>
            <a:ext cx="460558" cy="747025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5C88FABC-1BBF-41FB-AA32-9A77166BD3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9551588" y="4145733"/>
            <a:ext cx="460558" cy="747025"/>
          </a:xfrm>
          <a:prstGeom prst="rect">
            <a:avLst/>
          </a:prstGeom>
        </p:spPr>
      </p:pic>
      <p:sp>
        <p:nvSpPr>
          <p:cNvPr id="88" name="ZoneTexte 87">
            <a:extLst>
              <a:ext uri="{FF2B5EF4-FFF2-40B4-BE49-F238E27FC236}">
                <a16:creationId xmlns:a16="http://schemas.microsoft.com/office/drawing/2014/main" id="{D73F069A-C645-40C2-AFA0-5315C6B15FC4}"/>
              </a:ext>
            </a:extLst>
          </p:cNvPr>
          <p:cNvSpPr txBox="1"/>
          <p:nvPr/>
        </p:nvSpPr>
        <p:spPr>
          <a:xfrm>
            <a:off x="10825833" y="4178323"/>
            <a:ext cx="132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Eau iodée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93" name="Image 92">
            <a:extLst>
              <a:ext uri="{FF2B5EF4-FFF2-40B4-BE49-F238E27FC236}">
                <a16:creationId xmlns:a16="http://schemas.microsoft.com/office/drawing/2014/main" id="{B6D20FDB-51C9-4283-8EA7-E6F489745F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2302551" y="4143792"/>
            <a:ext cx="460558" cy="747025"/>
          </a:xfrm>
          <a:prstGeom prst="rect">
            <a:avLst/>
          </a:prstGeom>
        </p:spPr>
      </p:pic>
      <p:pic>
        <p:nvPicPr>
          <p:cNvPr id="94" name="Image 93">
            <a:extLst>
              <a:ext uri="{FF2B5EF4-FFF2-40B4-BE49-F238E27FC236}">
                <a16:creationId xmlns:a16="http://schemas.microsoft.com/office/drawing/2014/main" id="{1F684755-F744-4B22-B8AD-5F954FF55F8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1529549" y="4145734"/>
            <a:ext cx="460558" cy="747025"/>
          </a:xfrm>
          <a:prstGeom prst="rect">
            <a:avLst/>
          </a:prstGeom>
        </p:spPr>
      </p:pic>
      <p:sp>
        <p:nvSpPr>
          <p:cNvPr id="95" name="ZoneTexte 94">
            <a:extLst>
              <a:ext uri="{FF2B5EF4-FFF2-40B4-BE49-F238E27FC236}">
                <a16:creationId xmlns:a16="http://schemas.microsoft.com/office/drawing/2014/main" id="{24F746FE-F1BE-438D-9671-D63C7CED248E}"/>
              </a:ext>
            </a:extLst>
          </p:cNvPr>
          <p:cNvSpPr txBox="1"/>
          <p:nvPr/>
        </p:nvSpPr>
        <p:spPr>
          <a:xfrm>
            <a:off x="2803794" y="4178324"/>
            <a:ext cx="132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Biuret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36DFF2EC-EA74-4A18-B69E-6F948F2EA6EB}"/>
              </a:ext>
            </a:extLst>
          </p:cNvPr>
          <p:cNvSpPr txBox="1"/>
          <p:nvPr/>
        </p:nvSpPr>
        <p:spPr>
          <a:xfrm>
            <a:off x="4013514" y="4178324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Lipide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97" name="Image 96">
            <a:extLst>
              <a:ext uri="{FF2B5EF4-FFF2-40B4-BE49-F238E27FC236}">
                <a16:creationId xmlns:a16="http://schemas.microsoft.com/office/drawing/2014/main" id="{58B456D2-1635-4178-8D20-5E58339BC03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6275491" y="4143792"/>
            <a:ext cx="460558" cy="747025"/>
          </a:xfrm>
          <a:prstGeom prst="rect">
            <a:avLst/>
          </a:prstGeom>
        </p:spPr>
      </p:pic>
      <p:pic>
        <p:nvPicPr>
          <p:cNvPr id="98" name="Image 97">
            <a:extLst>
              <a:ext uri="{FF2B5EF4-FFF2-40B4-BE49-F238E27FC236}">
                <a16:creationId xmlns:a16="http://schemas.microsoft.com/office/drawing/2014/main" id="{77BBD319-DBC0-4F63-A983-ECD7C6F067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5502489" y="4145734"/>
            <a:ext cx="460558" cy="747025"/>
          </a:xfrm>
          <a:prstGeom prst="rect">
            <a:avLst/>
          </a:prstGeom>
        </p:spPr>
      </p:pic>
      <p:sp>
        <p:nvSpPr>
          <p:cNvPr id="99" name="ZoneTexte 98">
            <a:extLst>
              <a:ext uri="{FF2B5EF4-FFF2-40B4-BE49-F238E27FC236}">
                <a16:creationId xmlns:a16="http://schemas.microsoft.com/office/drawing/2014/main" id="{294ED32F-0CA1-4A15-937F-1813173D6272}"/>
              </a:ext>
            </a:extLst>
          </p:cNvPr>
          <p:cNvSpPr txBox="1"/>
          <p:nvPr/>
        </p:nvSpPr>
        <p:spPr>
          <a:xfrm>
            <a:off x="6776734" y="4178324"/>
            <a:ext cx="1320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Rouge soudan III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1F64043A-7BA9-4590-85A9-3D1748E85F2C}"/>
              </a:ext>
            </a:extLst>
          </p:cNvPr>
          <p:cNvSpPr txBox="1"/>
          <p:nvPr/>
        </p:nvSpPr>
        <p:spPr>
          <a:xfrm>
            <a:off x="8062614" y="4178324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Glucide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101" name="Image 100">
            <a:extLst>
              <a:ext uri="{FF2B5EF4-FFF2-40B4-BE49-F238E27FC236}">
                <a16:creationId xmlns:a16="http://schemas.microsoft.com/office/drawing/2014/main" id="{C124D86A-556F-46AD-B4BF-1A145A79B1E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10324591" y="4143792"/>
            <a:ext cx="460558" cy="747025"/>
          </a:xfrm>
          <a:prstGeom prst="rect">
            <a:avLst/>
          </a:prstGeom>
        </p:spPr>
      </p:pic>
      <p:pic>
        <p:nvPicPr>
          <p:cNvPr id="102" name="Image 101">
            <a:extLst>
              <a:ext uri="{FF2B5EF4-FFF2-40B4-BE49-F238E27FC236}">
                <a16:creationId xmlns:a16="http://schemas.microsoft.com/office/drawing/2014/main" id="{144D043E-0356-47CC-8E2E-E2C9DF742AB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9551589" y="4145734"/>
            <a:ext cx="460558" cy="747025"/>
          </a:xfrm>
          <a:prstGeom prst="rect">
            <a:avLst/>
          </a:prstGeom>
        </p:spPr>
      </p:pic>
      <p:sp>
        <p:nvSpPr>
          <p:cNvPr id="103" name="ZoneTexte 102">
            <a:extLst>
              <a:ext uri="{FF2B5EF4-FFF2-40B4-BE49-F238E27FC236}">
                <a16:creationId xmlns:a16="http://schemas.microsoft.com/office/drawing/2014/main" id="{7E1854CB-5DCE-4389-B614-E6E7F936DF4D}"/>
              </a:ext>
            </a:extLst>
          </p:cNvPr>
          <p:cNvSpPr txBox="1"/>
          <p:nvPr/>
        </p:nvSpPr>
        <p:spPr>
          <a:xfrm>
            <a:off x="10825834" y="4178324"/>
            <a:ext cx="132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Eau iodée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30" name="Croix 129">
            <a:extLst>
              <a:ext uri="{FF2B5EF4-FFF2-40B4-BE49-F238E27FC236}">
                <a16:creationId xmlns:a16="http://schemas.microsoft.com/office/drawing/2014/main" id="{F4144401-7AA5-4A3A-AE8E-29FE8F55C454}"/>
              </a:ext>
            </a:extLst>
          </p:cNvPr>
          <p:cNvSpPr/>
          <p:nvPr/>
        </p:nvSpPr>
        <p:spPr>
          <a:xfrm rot="18900000">
            <a:off x="318790" y="4810517"/>
            <a:ext cx="827517" cy="827517"/>
          </a:xfrm>
          <a:prstGeom prst="plus">
            <a:avLst>
              <a:gd name="adj" fmla="val 4487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Croix 130">
            <a:extLst>
              <a:ext uri="{FF2B5EF4-FFF2-40B4-BE49-F238E27FC236}">
                <a16:creationId xmlns:a16="http://schemas.microsoft.com/office/drawing/2014/main" id="{EF8E96DC-8273-4A17-9CDD-470EEDB6EB28}"/>
              </a:ext>
            </a:extLst>
          </p:cNvPr>
          <p:cNvSpPr/>
          <p:nvPr/>
        </p:nvSpPr>
        <p:spPr>
          <a:xfrm rot="18900000">
            <a:off x="4291731" y="4810519"/>
            <a:ext cx="827517" cy="827517"/>
          </a:xfrm>
          <a:prstGeom prst="plus">
            <a:avLst>
              <a:gd name="adj" fmla="val 4487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Croix 131">
            <a:extLst>
              <a:ext uri="{FF2B5EF4-FFF2-40B4-BE49-F238E27FC236}">
                <a16:creationId xmlns:a16="http://schemas.microsoft.com/office/drawing/2014/main" id="{AA5BDAAF-AB01-4239-B121-0CAC93E4E70E}"/>
              </a:ext>
            </a:extLst>
          </p:cNvPr>
          <p:cNvSpPr/>
          <p:nvPr/>
        </p:nvSpPr>
        <p:spPr>
          <a:xfrm rot="18900000">
            <a:off x="8339769" y="4810516"/>
            <a:ext cx="827517" cy="827517"/>
          </a:xfrm>
          <a:prstGeom prst="plus">
            <a:avLst>
              <a:gd name="adj" fmla="val 4487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04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9" grpId="0"/>
      <p:bldP spid="100" grpId="0"/>
      <p:bldP spid="103" grpId="0"/>
      <p:bldP spid="130" grpId="0" animBg="1"/>
      <p:bldP spid="131" grpId="0" animBg="1"/>
      <p:bldP spid="1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1B761A2-A62D-465F-BDD2-03EA93A9F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1046856" y="1155697"/>
            <a:ext cx="2212322" cy="195069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BCED0B2-2242-41AC-97EB-25158B4AB851}"/>
              </a:ext>
            </a:extLst>
          </p:cNvPr>
          <p:cNvSpPr txBox="1"/>
          <p:nvPr/>
        </p:nvSpPr>
        <p:spPr>
          <a:xfrm>
            <a:off x="40571" y="1044538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Protide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F2C1C08-B1D7-455E-BB27-2BC5D33D91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2302548" y="1010006"/>
            <a:ext cx="460558" cy="74702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E539E17-433E-4B8D-A550-32CAE9524F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1529546" y="1011948"/>
            <a:ext cx="460558" cy="747025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956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EXPERIENCES: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FF5A40E-97B4-4E58-8200-58F353CA063F}"/>
              </a:ext>
            </a:extLst>
          </p:cNvPr>
          <p:cNvSpPr txBox="1"/>
          <p:nvPr/>
        </p:nvSpPr>
        <p:spPr>
          <a:xfrm>
            <a:off x="2803791" y="1044538"/>
            <a:ext cx="132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Biuret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641E56E-C41D-43DA-A18F-997A783F8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5019796" y="1155697"/>
            <a:ext cx="2212322" cy="1950699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E5B8DFCF-1F49-40CB-86BB-84717F80934B}"/>
              </a:ext>
            </a:extLst>
          </p:cNvPr>
          <p:cNvSpPr txBox="1"/>
          <p:nvPr/>
        </p:nvSpPr>
        <p:spPr>
          <a:xfrm>
            <a:off x="4013511" y="1044538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Lipide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37FAFAE8-73CD-4C42-965B-6125C2E9E0B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6275488" y="1010006"/>
            <a:ext cx="460558" cy="747025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EFF56A33-12B7-47E1-AEEB-A021AE1945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5502486" y="1011948"/>
            <a:ext cx="460558" cy="747025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DAED75A3-08AC-40E3-81B5-180F53A13B9F}"/>
              </a:ext>
            </a:extLst>
          </p:cNvPr>
          <p:cNvSpPr txBox="1"/>
          <p:nvPr/>
        </p:nvSpPr>
        <p:spPr>
          <a:xfrm>
            <a:off x="6776731" y="1044538"/>
            <a:ext cx="1320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Rouge soudan III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D4A5BBFD-D988-49C4-A467-73402612E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9068896" y="1155697"/>
            <a:ext cx="2212322" cy="1950699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BDE55714-900A-4011-8102-92E99315E712}"/>
              </a:ext>
            </a:extLst>
          </p:cNvPr>
          <p:cNvSpPr txBox="1"/>
          <p:nvPr/>
        </p:nvSpPr>
        <p:spPr>
          <a:xfrm>
            <a:off x="8062611" y="1044538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Glucide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FA527274-E8B5-4DF4-A51A-F6D03CDFFC7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10324588" y="1010006"/>
            <a:ext cx="460558" cy="747025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CB7B7FB-D43A-4745-8FB8-2289626B9A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9551586" y="1011948"/>
            <a:ext cx="460558" cy="747025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3325F0CD-2DC1-4CBC-A4EA-49A28F4A7AC0}"/>
              </a:ext>
            </a:extLst>
          </p:cNvPr>
          <p:cNvSpPr txBox="1"/>
          <p:nvPr/>
        </p:nvSpPr>
        <p:spPr>
          <a:xfrm>
            <a:off x="10825831" y="1044538"/>
            <a:ext cx="132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Eau iodée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73CAC6AB-6573-4CBA-BA44-F4E45ADFD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1046856" y="4289480"/>
            <a:ext cx="2212322" cy="195069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0FA1021-5D52-41E7-A7D1-10E5D41771A1}"/>
              </a:ext>
            </a:extLst>
          </p:cNvPr>
          <p:cNvSpPr/>
          <p:nvPr/>
        </p:nvSpPr>
        <p:spPr>
          <a:xfrm>
            <a:off x="2020806" y="6149366"/>
            <a:ext cx="82545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Expériences contraires (SANS pancréatine)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951EC4E-32B1-4F29-943F-339FED911406}"/>
              </a:ext>
            </a:extLst>
          </p:cNvPr>
          <p:cNvSpPr txBox="1"/>
          <p:nvPr/>
        </p:nvSpPr>
        <p:spPr>
          <a:xfrm>
            <a:off x="40571" y="4178321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Protide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17939B9B-E01E-48E3-AB71-DB323CDA07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2302548" y="4143789"/>
            <a:ext cx="460558" cy="747025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E64CDDB6-F893-40B8-933E-0B78CE1B103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1529546" y="4145731"/>
            <a:ext cx="460558" cy="747025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25EA6A93-AB2A-4DDB-8509-E7B6E3B49EAC}"/>
              </a:ext>
            </a:extLst>
          </p:cNvPr>
          <p:cNvSpPr txBox="1"/>
          <p:nvPr/>
        </p:nvSpPr>
        <p:spPr>
          <a:xfrm>
            <a:off x="2803791" y="4178321"/>
            <a:ext cx="132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Biuret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7B2AA54-466A-4AB4-BE5D-85C0FCF24B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5019796" y="4289480"/>
            <a:ext cx="2212322" cy="1950699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AA289BE3-4190-40C8-8814-1FE24770DD9F}"/>
              </a:ext>
            </a:extLst>
          </p:cNvPr>
          <p:cNvSpPr txBox="1"/>
          <p:nvPr/>
        </p:nvSpPr>
        <p:spPr>
          <a:xfrm>
            <a:off x="4013511" y="4178321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Lipide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923F645D-62E7-4347-B55F-A8ECE18B97A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6275488" y="4143789"/>
            <a:ext cx="460558" cy="747025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2F83CD7D-79D9-46BF-9144-E799176A93A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5502486" y="4145731"/>
            <a:ext cx="460558" cy="747025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D25F1385-86C4-454E-B99C-D006231E7A6D}"/>
              </a:ext>
            </a:extLst>
          </p:cNvPr>
          <p:cNvSpPr txBox="1"/>
          <p:nvPr/>
        </p:nvSpPr>
        <p:spPr>
          <a:xfrm>
            <a:off x="6776731" y="4178321"/>
            <a:ext cx="1320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Rouge soudan III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EC49064C-6CA3-4B00-BE5C-4A572D71C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9068896" y="4289480"/>
            <a:ext cx="2212322" cy="1950699"/>
          </a:xfrm>
          <a:prstGeom prst="rect">
            <a:avLst/>
          </a:prstGeom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97D3CB30-13AF-484F-9B1A-ED2DD0D7F517}"/>
              </a:ext>
            </a:extLst>
          </p:cNvPr>
          <p:cNvSpPr txBox="1"/>
          <p:nvPr/>
        </p:nvSpPr>
        <p:spPr>
          <a:xfrm>
            <a:off x="8062611" y="4178321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Glucide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DFA4B46E-3F01-4B6D-98F9-B628E8D7DE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10324588" y="4143789"/>
            <a:ext cx="460558" cy="747025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B8CF4F9C-734F-48EE-98E4-F62F2DA3481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9551586" y="4145731"/>
            <a:ext cx="460558" cy="747025"/>
          </a:xfrm>
          <a:prstGeom prst="rect">
            <a:avLst/>
          </a:prstGeom>
        </p:spPr>
      </p:pic>
      <p:sp>
        <p:nvSpPr>
          <p:cNvPr id="58" name="ZoneTexte 57">
            <a:extLst>
              <a:ext uri="{FF2B5EF4-FFF2-40B4-BE49-F238E27FC236}">
                <a16:creationId xmlns:a16="http://schemas.microsoft.com/office/drawing/2014/main" id="{F5581162-6FE1-4818-9CEC-F026DC9F822A}"/>
              </a:ext>
            </a:extLst>
          </p:cNvPr>
          <p:cNvSpPr txBox="1"/>
          <p:nvPr/>
        </p:nvSpPr>
        <p:spPr>
          <a:xfrm>
            <a:off x="10825831" y="4178321"/>
            <a:ext cx="132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Eau iodée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59" name="Croix 58">
            <a:extLst>
              <a:ext uri="{FF2B5EF4-FFF2-40B4-BE49-F238E27FC236}">
                <a16:creationId xmlns:a16="http://schemas.microsoft.com/office/drawing/2014/main" id="{5B6D71FD-EF16-4ACB-90D7-A101717EBA17}"/>
              </a:ext>
            </a:extLst>
          </p:cNvPr>
          <p:cNvSpPr/>
          <p:nvPr/>
        </p:nvSpPr>
        <p:spPr>
          <a:xfrm rot="18900000">
            <a:off x="318786" y="4810513"/>
            <a:ext cx="827517" cy="827517"/>
          </a:xfrm>
          <a:prstGeom prst="plus">
            <a:avLst>
              <a:gd name="adj" fmla="val 4487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Croix 59">
            <a:extLst>
              <a:ext uri="{FF2B5EF4-FFF2-40B4-BE49-F238E27FC236}">
                <a16:creationId xmlns:a16="http://schemas.microsoft.com/office/drawing/2014/main" id="{207F2324-E0F2-44E1-8813-1AF8D93B5C69}"/>
              </a:ext>
            </a:extLst>
          </p:cNvPr>
          <p:cNvSpPr/>
          <p:nvPr/>
        </p:nvSpPr>
        <p:spPr>
          <a:xfrm rot="18900000">
            <a:off x="4291726" y="4810514"/>
            <a:ext cx="827517" cy="827517"/>
          </a:xfrm>
          <a:prstGeom prst="plus">
            <a:avLst>
              <a:gd name="adj" fmla="val 4487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Croix 60">
            <a:extLst>
              <a:ext uri="{FF2B5EF4-FFF2-40B4-BE49-F238E27FC236}">
                <a16:creationId xmlns:a16="http://schemas.microsoft.com/office/drawing/2014/main" id="{503A2F36-8E72-4686-9980-71FB1E04F4F5}"/>
              </a:ext>
            </a:extLst>
          </p:cNvPr>
          <p:cNvSpPr/>
          <p:nvPr/>
        </p:nvSpPr>
        <p:spPr>
          <a:xfrm rot="18900000">
            <a:off x="8339766" y="4810515"/>
            <a:ext cx="827517" cy="827517"/>
          </a:xfrm>
          <a:prstGeom prst="plus">
            <a:avLst>
              <a:gd name="adj" fmla="val 4487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8635D5F-B730-4B5A-B14F-0781D3515E1B}"/>
              </a:ext>
            </a:extLst>
          </p:cNvPr>
          <p:cNvSpPr/>
          <p:nvPr/>
        </p:nvSpPr>
        <p:spPr>
          <a:xfrm>
            <a:off x="2166328" y="3039793"/>
            <a:ext cx="78481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Expériences témoins (AVEC pancréatine)</a:t>
            </a:r>
          </a:p>
        </p:txBody>
      </p:sp>
    </p:spTree>
    <p:extLst>
      <p:ext uri="{BB962C8B-B14F-4D97-AF65-F5344CB8AC3E}">
        <p14:creationId xmlns:p14="http://schemas.microsoft.com/office/powerpoint/2010/main" val="131959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1B761A2-A62D-465F-BDD2-03EA93A9F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1046856" y="1155697"/>
            <a:ext cx="2212322" cy="19506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3A7C7C-4416-4B74-818B-AC7470E3F236}"/>
              </a:ext>
            </a:extLst>
          </p:cNvPr>
          <p:cNvSpPr/>
          <p:nvPr/>
        </p:nvSpPr>
        <p:spPr>
          <a:xfrm>
            <a:off x="2166328" y="3039793"/>
            <a:ext cx="78481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Expériences témoins (AVEC pancréatine)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CED0B2-2242-41AC-97EB-25158B4AB851}"/>
              </a:ext>
            </a:extLst>
          </p:cNvPr>
          <p:cNvSpPr txBox="1"/>
          <p:nvPr/>
        </p:nvSpPr>
        <p:spPr>
          <a:xfrm>
            <a:off x="40571" y="1044538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Protide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F2C1C08-B1D7-455E-BB27-2BC5D33D91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2302548" y="1010006"/>
            <a:ext cx="460558" cy="74702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E539E17-433E-4B8D-A550-32CAE9524F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1529546" y="1011948"/>
            <a:ext cx="460558" cy="747025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956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EXPERIENCES: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FF5A40E-97B4-4E58-8200-58F353CA063F}"/>
              </a:ext>
            </a:extLst>
          </p:cNvPr>
          <p:cNvSpPr txBox="1"/>
          <p:nvPr/>
        </p:nvSpPr>
        <p:spPr>
          <a:xfrm>
            <a:off x="2803791" y="1044538"/>
            <a:ext cx="132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Biuret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641E56E-C41D-43DA-A18F-997A783F8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5019796" y="1155697"/>
            <a:ext cx="2212322" cy="1950699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E5B8DFCF-1F49-40CB-86BB-84717F80934B}"/>
              </a:ext>
            </a:extLst>
          </p:cNvPr>
          <p:cNvSpPr txBox="1"/>
          <p:nvPr/>
        </p:nvSpPr>
        <p:spPr>
          <a:xfrm>
            <a:off x="4013511" y="1044538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Lipide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37FAFAE8-73CD-4C42-965B-6125C2E9E0B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6275488" y="1010006"/>
            <a:ext cx="460558" cy="747025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EFF56A33-12B7-47E1-AEEB-A021AE1945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5502486" y="1011948"/>
            <a:ext cx="460558" cy="747025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DAED75A3-08AC-40E3-81B5-180F53A13B9F}"/>
              </a:ext>
            </a:extLst>
          </p:cNvPr>
          <p:cNvSpPr txBox="1"/>
          <p:nvPr/>
        </p:nvSpPr>
        <p:spPr>
          <a:xfrm>
            <a:off x="6776731" y="1044538"/>
            <a:ext cx="1320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Rouge soudan III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D4A5BBFD-D988-49C4-A467-73402612E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9068896" y="1155697"/>
            <a:ext cx="2212322" cy="1950699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BDE55714-900A-4011-8102-92E99315E712}"/>
              </a:ext>
            </a:extLst>
          </p:cNvPr>
          <p:cNvSpPr txBox="1"/>
          <p:nvPr/>
        </p:nvSpPr>
        <p:spPr>
          <a:xfrm>
            <a:off x="8062611" y="1044538"/>
            <a:ext cx="138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Glucide</a:t>
            </a:r>
            <a:endParaRPr lang="fr-FR" dirty="0"/>
          </a:p>
          <a:p>
            <a:pPr algn="ctr"/>
            <a:r>
              <a:rPr lang="fr-FR" dirty="0"/>
              <a:t>+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Pancréatine</a:t>
            </a:r>
            <a:endParaRPr lang="fr-FR" dirty="0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FA527274-E8B5-4DF4-A51A-F6D03CDFFC7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10324588" y="1010006"/>
            <a:ext cx="460558" cy="747025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CB7B7FB-D43A-4745-8FB8-2289626B9A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9551586" y="1011948"/>
            <a:ext cx="460558" cy="747025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3325F0CD-2DC1-4CBC-A4EA-49A28F4A7AC0}"/>
              </a:ext>
            </a:extLst>
          </p:cNvPr>
          <p:cNvSpPr txBox="1"/>
          <p:nvPr/>
        </p:nvSpPr>
        <p:spPr>
          <a:xfrm>
            <a:off x="10825831" y="1044538"/>
            <a:ext cx="132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Eau iodée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73CAC6AB-6573-4CBA-BA44-F4E45ADFD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1046856" y="4289480"/>
            <a:ext cx="2212322" cy="195069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0FA1021-5D52-41E7-A7D1-10E5D41771A1}"/>
              </a:ext>
            </a:extLst>
          </p:cNvPr>
          <p:cNvSpPr/>
          <p:nvPr/>
        </p:nvSpPr>
        <p:spPr>
          <a:xfrm>
            <a:off x="2020806" y="6149366"/>
            <a:ext cx="82545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Expériences contraires (SANS pancréatine)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951EC4E-32B1-4F29-943F-339FED911406}"/>
              </a:ext>
            </a:extLst>
          </p:cNvPr>
          <p:cNvSpPr txBox="1"/>
          <p:nvPr/>
        </p:nvSpPr>
        <p:spPr>
          <a:xfrm>
            <a:off x="40571" y="4178321"/>
            <a:ext cx="138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Protide</a:t>
            </a:r>
            <a:endParaRPr lang="fr-FR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17939B9B-E01E-48E3-AB71-DB323CDA07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2302548" y="4143789"/>
            <a:ext cx="460558" cy="747025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E64CDDB6-F893-40B8-933E-0B78CE1B103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1529546" y="4145731"/>
            <a:ext cx="460558" cy="747025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25EA6A93-AB2A-4DDB-8509-E7B6E3B49EAC}"/>
              </a:ext>
            </a:extLst>
          </p:cNvPr>
          <p:cNvSpPr txBox="1"/>
          <p:nvPr/>
        </p:nvSpPr>
        <p:spPr>
          <a:xfrm>
            <a:off x="2803791" y="4178321"/>
            <a:ext cx="132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Biuret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7B2AA54-466A-4AB4-BE5D-85C0FCF24B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5019796" y="4289480"/>
            <a:ext cx="2212322" cy="1950699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AA289BE3-4190-40C8-8814-1FE24770DD9F}"/>
              </a:ext>
            </a:extLst>
          </p:cNvPr>
          <p:cNvSpPr txBox="1"/>
          <p:nvPr/>
        </p:nvSpPr>
        <p:spPr>
          <a:xfrm>
            <a:off x="4013511" y="4178321"/>
            <a:ext cx="138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Lipide</a:t>
            </a:r>
            <a:endParaRPr lang="fr-FR" dirty="0"/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923F645D-62E7-4347-B55F-A8ECE18B97A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6275488" y="4143789"/>
            <a:ext cx="460558" cy="747025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2F83CD7D-79D9-46BF-9144-E799176A93A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5502486" y="4145731"/>
            <a:ext cx="460558" cy="747025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D25F1385-86C4-454E-B99C-D006231E7A6D}"/>
              </a:ext>
            </a:extLst>
          </p:cNvPr>
          <p:cNvSpPr txBox="1"/>
          <p:nvPr/>
        </p:nvSpPr>
        <p:spPr>
          <a:xfrm>
            <a:off x="6776731" y="4178321"/>
            <a:ext cx="1320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Rouge soudan III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EC49064C-6CA3-4B00-BE5C-4A572D71C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9068896" y="4289480"/>
            <a:ext cx="2212322" cy="1950699"/>
          </a:xfrm>
          <a:prstGeom prst="rect">
            <a:avLst/>
          </a:prstGeom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97D3CB30-13AF-484F-9B1A-ED2DD0D7F517}"/>
              </a:ext>
            </a:extLst>
          </p:cNvPr>
          <p:cNvSpPr txBox="1"/>
          <p:nvPr/>
        </p:nvSpPr>
        <p:spPr>
          <a:xfrm>
            <a:off x="8062611" y="4178321"/>
            <a:ext cx="138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</a:rPr>
              <a:t>SUBSTRATS :</a:t>
            </a:r>
            <a:endParaRPr lang="fr-FR" b="1" dirty="0"/>
          </a:p>
          <a:p>
            <a:pPr algn="ctr"/>
            <a:r>
              <a:rPr lang="fr-FR" b="1" dirty="0">
                <a:solidFill>
                  <a:schemeClr val="accent2"/>
                </a:solidFill>
              </a:rPr>
              <a:t>Glucide</a:t>
            </a:r>
            <a:endParaRPr lang="fr-FR" dirty="0"/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DFA4B46E-3F01-4B6D-98F9-B628E8D7DE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10324588" y="4143789"/>
            <a:ext cx="460558" cy="747025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B8CF4F9C-734F-48EE-98E4-F62F2DA3481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9551586" y="4145731"/>
            <a:ext cx="460558" cy="747025"/>
          </a:xfrm>
          <a:prstGeom prst="rect">
            <a:avLst/>
          </a:prstGeom>
        </p:spPr>
      </p:pic>
      <p:sp>
        <p:nvSpPr>
          <p:cNvPr id="58" name="ZoneTexte 57">
            <a:extLst>
              <a:ext uri="{FF2B5EF4-FFF2-40B4-BE49-F238E27FC236}">
                <a16:creationId xmlns:a16="http://schemas.microsoft.com/office/drawing/2014/main" id="{F5581162-6FE1-4818-9CEC-F026DC9F822A}"/>
              </a:ext>
            </a:extLst>
          </p:cNvPr>
          <p:cNvSpPr txBox="1"/>
          <p:nvPr/>
        </p:nvSpPr>
        <p:spPr>
          <a:xfrm>
            <a:off x="10825831" y="4178321"/>
            <a:ext cx="132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REACTIF :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Eau iodée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4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405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RESULTATS: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BA221E2-E403-4B37-90F0-83AF6B5D1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93859"/>
              </p:ext>
            </p:extLst>
          </p:nvPr>
        </p:nvGraphicFramePr>
        <p:xfrm>
          <a:off x="273049" y="1514585"/>
          <a:ext cx="11645902" cy="515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900">
                  <a:extLst>
                    <a:ext uri="{9D8B030D-6E8A-4147-A177-3AD203B41FA5}">
                      <a16:colId xmlns:a16="http://schemas.microsoft.com/office/drawing/2014/main" val="426649088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831746023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190983659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74655162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824404737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275967990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198308835"/>
                    </a:ext>
                  </a:extLst>
                </a:gridCol>
              </a:tblGrid>
              <a:tr h="777240">
                <a:tc rowSpan="2">
                  <a:txBody>
                    <a:bodyPr/>
                    <a:lstStyle/>
                    <a:p>
                      <a:pPr algn="r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EXPERIENCES</a:t>
                      </a:r>
                    </a:p>
                    <a:p>
                      <a:pPr algn="l"/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RESULTATS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Expériences témoins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AVEC pancréatine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accent2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Expériences contraires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SANS Pancréatine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58060"/>
                  </a:ext>
                </a:extLst>
              </a:tr>
              <a:tr h="4410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PROTIDE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LIPIDE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GLUCIDE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PROTIDE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LIPIDE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GLUCIDE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986482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Réactif utilisé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Eau iodée</a:t>
                      </a:r>
                      <a:endParaRPr lang="fr-FR" sz="2800" b="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Rouge soudan III</a:t>
                      </a:r>
                      <a:endParaRPr lang="fr-FR" sz="2800" b="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Biuret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318845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Couleur du tube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44415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Signification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Absence de glucide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08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14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405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RESULTATS: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BA221E2-E403-4B37-90F0-83AF6B5D1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375252"/>
              </p:ext>
            </p:extLst>
          </p:nvPr>
        </p:nvGraphicFramePr>
        <p:xfrm>
          <a:off x="273049" y="1514585"/>
          <a:ext cx="11645902" cy="515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900">
                  <a:extLst>
                    <a:ext uri="{9D8B030D-6E8A-4147-A177-3AD203B41FA5}">
                      <a16:colId xmlns:a16="http://schemas.microsoft.com/office/drawing/2014/main" val="426649088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831746023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190983659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74655162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824404737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275967990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198308835"/>
                    </a:ext>
                  </a:extLst>
                </a:gridCol>
              </a:tblGrid>
              <a:tr h="777240">
                <a:tc rowSpan="2">
                  <a:txBody>
                    <a:bodyPr/>
                    <a:lstStyle/>
                    <a:p>
                      <a:pPr algn="r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EXPERIENCES</a:t>
                      </a:r>
                    </a:p>
                    <a:p>
                      <a:pPr algn="l"/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RESULTATS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Expériences témoins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AVEC pancréatine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accent2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Expériences contraires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SANS Pancréatine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58060"/>
                  </a:ext>
                </a:extLst>
              </a:tr>
              <a:tr h="4410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PROTIDE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LIPIDE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GLUCIDE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PROTIDE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LIPIDE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GLUCIDE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986482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Réactif utilisé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Biuret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Rouge soudan III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Eau iodée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Biuret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Rouge soudan III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Eau iodée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318845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Couleur du tube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44415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Signification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Absence de glucide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08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38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405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RESULTATS: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BA221E2-E403-4B37-90F0-83AF6B5D1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460950"/>
              </p:ext>
            </p:extLst>
          </p:nvPr>
        </p:nvGraphicFramePr>
        <p:xfrm>
          <a:off x="273049" y="1514585"/>
          <a:ext cx="11645902" cy="515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900">
                  <a:extLst>
                    <a:ext uri="{9D8B030D-6E8A-4147-A177-3AD203B41FA5}">
                      <a16:colId xmlns:a16="http://schemas.microsoft.com/office/drawing/2014/main" val="426649088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831746023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190983659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74655162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824404737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275967990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198308835"/>
                    </a:ext>
                  </a:extLst>
                </a:gridCol>
              </a:tblGrid>
              <a:tr h="777240">
                <a:tc rowSpan="2">
                  <a:txBody>
                    <a:bodyPr/>
                    <a:lstStyle/>
                    <a:p>
                      <a:pPr algn="r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EXPERIENCES</a:t>
                      </a:r>
                    </a:p>
                    <a:p>
                      <a:pPr algn="l"/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RESULTATS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Expériences témoins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AVEC pancréatine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accent2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Expériences contraires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SANS Pancréatine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58060"/>
                  </a:ext>
                </a:extLst>
              </a:tr>
              <a:tr h="4410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PROTIDE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LIPIDE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GLUCIDE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PROTIDE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LIPIDE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GLUCIDE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986482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Réactif utilisé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Biuret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Rouge soudan III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Eau iodée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Biuret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Rouge soudan III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Eau iodée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318845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Couleur du tube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Violet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Violet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44415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Signification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Absence de glucide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08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3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405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RESULTATS: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BA221E2-E403-4B37-90F0-83AF6B5D1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50317"/>
              </p:ext>
            </p:extLst>
          </p:nvPr>
        </p:nvGraphicFramePr>
        <p:xfrm>
          <a:off x="273049" y="1514585"/>
          <a:ext cx="11645902" cy="515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900">
                  <a:extLst>
                    <a:ext uri="{9D8B030D-6E8A-4147-A177-3AD203B41FA5}">
                      <a16:colId xmlns:a16="http://schemas.microsoft.com/office/drawing/2014/main" val="426649088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831746023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190983659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74655162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824404737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275967990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198308835"/>
                    </a:ext>
                  </a:extLst>
                </a:gridCol>
              </a:tblGrid>
              <a:tr h="777240">
                <a:tc rowSpan="2">
                  <a:txBody>
                    <a:bodyPr/>
                    <a:lstStyle/>
                    <a:p>
                      <a:pPr algn="r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EXPERIENCES</a:t>
                      </a:r>
                    </a:p>
                    <a:p>
                      <a:pPr algn="l"/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RESULTATS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Expériences témoins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AVEC pancréatine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accent2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Expériences contraires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SANS Pancréatine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58060"/>
                  </a:ext>
                </a:extLst>
              </a:tr>
              <a:tr h="4410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PROTIDE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LIPIDE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GLUCIDE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PROTIDE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LIPIDE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GLUCIDE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986482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Réactif utilisé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Biuret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Rouge soudan III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Eau iodée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Biuret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Rouge soudan III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Eau iodée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318845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Couleur du tube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Violet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Violet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44415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Signification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/>
                        <a:t>Présence de protide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/>
                        <a:t>Présence de protide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08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89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405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RESULTATS: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BA221E2-E403-4B37-90F0-83AF6B5D1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513680"/>
              </p:ext>
            </p:extLst>
          </p:nvPr>
        </p:nvGraphicFramePr>
        <p:xfrm>
          <a:off x="273049" y="1514585"/>
          <a:ext cx="11645902" cy="515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900">
                  <a:extLst>
                    <a:ext uri="{9D8B030D-6E8A-4147-A177-3AD203B41FA5}">
                      <a16:colId xmlns:a16="http://schemas.microsoft.com/office/drawing/2014/main" val="426649088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831746023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190983659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74655162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824404737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275967990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198308835"/>
                    </a:ext>
                  </a:extLst>
                </a:gridCol>
              </a:tblGrid>
              <a:tr h="777240">
                <a:tc rowSpan="2">
                  <a:txBody>
                    <a:bodyPr/>
                    <a:lstStyle/>
                    <a:p>
                      <a:pPr algn="r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EXPERIENCES</a:t>
                      </a:r>
                    </a:p>
                    <a:p>
                      <a:pPr algn="l"/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RESULTATS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Expériences témoins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AVEC pancréatine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accent2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Expériences contraires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SANS Pancréatine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58060"/>
                  </a:ext>
                </a:extLst>
              </a:tr>
              <a:tr h="4410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PROTIDE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LIPIDE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GLUCIDE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PROTIDE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LIPIDE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GLUCIDE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986482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Réactif utilisé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Biuret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Rouge soudan III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Eau iodée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Biuret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Rouge soudan III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Eau iodée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318845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Couleur du tube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Violet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Jaune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Violet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44415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Signification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/>
                        <a:t>Présence de protide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/>
                        <a:t>Présence de protide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08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64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405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RESULTATS: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BA221E2-E403-4B37-90F0-83AF6B5D1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305654"/>
              </p:ext>
            </p:extLst>
          </p:nvPr>
        </p:nvGraphicFramePr>
        <p:xfrm>
          <a:off x="273049" y="1514585"/>
          <a:ext cx="11645902" cy="515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900">
                  <a:extLst>
                    <a:ext uri="{9D8B030D-6E8A-4147-A177-3AD203B41FA5}">
                      <a16:colId xmlns:a16="http://schemas.microsoft.com/office/drawing/2014/main" val="426649088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831746023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190983659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74655162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824404737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275967990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198308835"/>
                    </a:ext>
                  </a:extLst>
                </a:gridCol>
              </a:tblGrid>
              <a:tr h="777240">
                <a:tc rowSpan="2">
                  <a:txBody>
                    <a:bodyPr/>
                    <a:lstStyle/>
                    <a:p>
                      <a:pPr algn="r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EXPERIENCES</a:t>
                      </a:r>
                    </a:p>
                    <a:p>
                      <a:pPr algn="l"/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RESULTATS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Expériences témoins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AVEC pancréatine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accent2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Expériences contraires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SANS Pancréatine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58060"/>
                  </a:ext>
                </a:extLst>
              </a:tr>
              <a:tr h="4410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PROTIDE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LIPIDE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GLUCIDE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PROTIDE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LIPIDE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GLUCIDE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986482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Réactif utilisé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Biuret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Rouge soudan III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Eau iodée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Biuret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Rouge soudan III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Eau iodée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318845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Couleur du tube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Violet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Jaune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Violet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44415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Signification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/>
                        <a:t>Présence de protide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/>
                        <a:t>Absence de glucide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/>
                        <a:t>Présence de protide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08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46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405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RESULTATS: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BA221E2-E403-4B37-90F0-83AF6B5D1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123154"/>
              </p:ext>
            </p:extLst>
          </p:nvPr>
        </p:nvGraphicFramePr>
        <p:xfrm>
          <a:off x="273049" y="1514585"/>
          <a:ext cx="11645902" cy="515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900">
                  <a:extLst>
                    <a:ext uri="{9D8B030D-6E8A-4147-A177-3AD203B41FA5}">
                      <a16:colId xmlns:a16="http://schemas.microsoft.com/office/drawing/2014/main" val="426649088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831746023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190983659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74655162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824404737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275967990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198308835"/>
                    </a:ext>
                  </a:extLst>
                </a:gridCol>
              </a:tblGrid>
              <a:tr h="777240">
                <a:tc rowSpan="2">
                  <a:txBody>
                    <a:bodyPr/>
                    <a:lstStyle/>
                    <a:p>
                      <a:pPr algn="r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EXPERIENCES</a:t>
                      </a:r>
                    </a:p>
                    <a:p>
                      <a:pPr algn="l"/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RESULTATS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Expériences témoins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AVEC pancréatine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accent2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Expériences contraires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SANS Pancréatine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58060"/>
                  </a:ext>
                </a:extLst>
              </a:tr>
              <a:tr h="4410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PROTIDE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LIPIDE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GLUCIDE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PROTIDE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LIPIDE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GLUCIDE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986482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Réactif utilisé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Biuret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Rouge soudan III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Eau iodée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Biuret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Rouge soudan III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Eau iodée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318845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Couleur du tube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Violet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/>
                        <a:t>Gouttelettes rouge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Jaune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Violet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44415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Signification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/>
                        <a:t>Présence de protide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/>
                        <a:t>Absence de glucide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/>
                        <a:t>Présence de protide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08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9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6582"/>
          </a:xfrm>
        </p:spPr>
        <p:txBody>
          <a:bodyPr/>
          <a:lstStyle/>
          <a:p>
            <a:r>
              <a:rPr lang="fr-FR" b="1" u="sng" dirty="0">
                <a:solidFill>
                  <a:srgbClr val="FF0000"/>
                </a:solidFill>
              </a:rPr>
              <a:t>HYPOTHESE: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92218"/>
            <a:ext cx="9144000" cy="3012902"/>
          </a:xfrm>
        </p:spPr>
        <p:txBody>
          <a:bodyPr>
            <a:normAutofit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Nos organes transforment les différentes composantes des aliments en différents nutriments certainement grâce à une seule et même enzyme.</a:t>
            </a:r>
          </a:p>
        </p:txBody>
      </p:sp>
    </p:spTree>
    <p:extLst>
      <p:ext uri="{BB962C8B-B14F-4D97-AF65-F5344CB8AC3E}">
        <p14:creationId xmlns:p14="http://schemas.microsoft.com/office/powerpoint/2010/main" val="264241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405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RESULTATS: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BA221E2-E403-4B37-90F0-83AF6B5D1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53338"/>
              </p:ext>
            </p:extLst>
          </p:nvPr>
        </p:nvGraphicFramePr>
        <p:xfrm>
          <a:off x="273049" y="1514585"/>
          <a:ext cx="11645902" cy="515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900">
                  <a:extLst>
                    <a:ext uri="{9D8B030D-6E8A-4147-A177-3AD203B41FA5}">
                      <a16:colId xmlns:a16="http://schemas.microsoft.com/office/drawing/2014/main" val="426649088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831746023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190983659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74655162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824404737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275967990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198308835"/>
                    </a:ext>
                  </a:extLst>
                </a:gridCol>
              </a:tblGrid>
              <a:tr h="777240">
                <a:tc rowSpan="2">
                  <a:txBody>
                    <a:bodyPr/>
                    <a:lstStyle/>
                    <a:p>
                      <a:pPr algn="r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EXPERIENCES</a:t>
                      </a:r>
                    </a:p>
                    <a:p>
                      <a:pPr algn="l"/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RESULTATS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Expériences témoins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AVEC pancréatine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accent2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Expériences contraires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SANS Pancréatine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58060"/>
                  </a:ext>
                </a:extLst>
              </a:tr>
              <a:tr h="4410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PROTIDE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LIPIDE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GLUCIDE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PROTIDE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LIPIDE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GLUCIDE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986482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Réactif utilisé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Biuret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Rouge soudan III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Eau iodée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Biuret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Rouge soudan III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Eau iodée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318845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Couleur du tube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Violet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/>
                        <a:t>Gouttelettes rouge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Jaune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Violet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44415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Signification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/>
                        <a:t>Présence de protide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/>
                        <a:t>Présence de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/>
                        <a:t>lipide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/>
                        <a:t>Absence de glucide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/>
                        <a:t>Présence de protide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08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9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405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RESULTATS: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BA221E2-E403-4B37-90F0-83AF6B5D1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867549"/>
              </p:ext>
            </p:extLst>
          </p:nvPr>
        </p:nvGraphicFramePr>
        <p:xfrm>
          <a:off x="273049" y="1514585"/>
          <a:ext cx="11645902" cy="515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900">
                  <a:extLst>
                    <a:ext uri="{9D8B030D-6E8A-4147-A177-3AD203B41FA5}">
                      <a16:colId xmlns:a16="http://schemas.microsoft.com/office/drawing/2014/main" val="426649088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831746023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190983659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74655162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824404737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275967990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198308835"/>
                    </a:ext>
                  </a:extLst>
                </a:gridCol>
              </a:tblGrid>
              <a:tr h="777240">
                <a:tc rowSpan="2">
                  <a:txBody>
                    <a:bodyPr/>
                    <a:lstStyle/>
                    <a:p>
                      <a:pPr algn="r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EXPERIENCES</a:t>
                      </a:r>
                    </a:p>
                    <a:p>
                      <a:pPr algn="l"/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RESULTATS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Expériences témoins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AVEC pancréatine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accent2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Expériences contraires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SANS Pancréatine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58060"/>
                  </a:ext>
                </a:extLst>
              </a:tr>
              <a:tr h="4410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PROTIDE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LIPIDE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GLUCIDE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PROTIDE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LIPIDE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GLUCIDE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986482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Réactif utilisé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Biuret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Rouge soudan III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Eau iodée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Biuret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Rouge soudan III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Eau iodée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318845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Couleur du tube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Violet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/>
                        <a:t>Gouttelettes rouge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Jaune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Violet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Bleu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44415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Signification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/>
                        <a:t>Présence de protide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/>
                        <a:t>Présence de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/>
                        <a:t>lipide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/>
                        <a:t>Absence de glucide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/>
                        <a:t>Présence de protide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08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12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405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RESULTATS: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BA221E2-E403-4B37-90F0-83AF6B5D1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9242"/>
              </p:ext>
            </p:extLst>
          </p:nvPr>
        </p:nvGraphicFramePr>
        <p:xfrm>
          <a:off x="273049" y="1514585"/>
          <a:ext cx="11645902" cy="515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900">
                  <a:extLst>
                    <a:ext uri="{9D8B030D-6E8A-4147-A177-3AD203B41FA5}">
                      <a16:colId xmlns:a16="http://schemas.microsoft.com/office/drawing/2014/main" val="426649088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831746023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190983659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74655162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824404737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275967990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198308835"/>
                    </a:ext>
                  </a:extLst>
                </a:gridCol>
              </a:tblGrid>
              <a:tr h="777240">
                <a:tc rowSpan="2">
                  <a:txBody>
                    <a:bodyPr/>
                    <a:lstStyle/>
                    <a:p>
                      <a:pPr algn="r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EXPERIENCES</a:t>
                      </a:r>
                    </a:p>
                    <a:p>
                      <a:pPr algn="l"/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RESULTATS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Expériences témoins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AVEC pancréatine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accent2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Expériences contraires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SANS Pancréatine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58060"/>
                  </a:ext>
                </a:extLst>
              </a:tr>
              <a:tr h="4410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PROTIDE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LIPIDE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GLUCIDE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PROTIDE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LIPIDE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GLUCIDE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986482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Réactif utilisé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Biuret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Rouge soudan III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Eau iodée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Biuret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Rouge soudan III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Eau iodée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318845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Couleur du tube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Violet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/>
                        <a:t>Gouttelettes rouge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Jaune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Violet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Bleu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44415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Signification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/>
                        <a:t>Présence de protide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/>
                        <a:t>Présence de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/>
                        <a:t>lipide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/>
                        <a:t>Absence de glucide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/>
                        <a:t>Présence de protide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/>
                        <a:t>Présence de glucide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08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73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405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RESULTATS: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BA221E2-E403-4B37-90F0-83AF6B5D1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223431"/>
              </p:ext>
            </p:extLst>
          </p:nvPr>
        </p:nvGraphicFramePr>
        <p:xfrm>
          <a:off x="273049" y="1514585"/>
          <a:ext cx="11645902" cy="515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900">
                  <a:extLst>
                    <a:ext uri="{9D8B030D-6E8A-4147-A177-3AD203B41FA5}">
                      <a16:colId xmlns:a16="http://schemas.microsoft.com/office/drawing/2014/main" val="426649088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831746023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190983659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74655162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824404737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275967990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198308835"/>
                    </a:ext>
                  </a:extLst>
                </a:gridCol>
              </a:tblGrid>
              <a:tr h="777240">
                <a:tc rowSpan="2">
                  <a:txBody>
                    <a:bodyPr/>
                    <a:lstStyle/>
                    <a:p>
                      <a:pPr algn="r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EXPERIENCES</a:t>
                      </a:r>
                    </a:p>
                    <a:p>
                      <a:pPr algn="l"/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RESULTATS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Expériences témoins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AVEC pancréatine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accent2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Expériences contraires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SANS Pancréatine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58060"/>
                  </a:ext>
                </a:extLst>
              </a:tr>
              <a:tr h="4410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PROTIDE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LIPIDE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GLUCIDE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PROTIDE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LIPIDE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GLUCIDE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986482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Réactif utilisé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Biuret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Rouge soudan III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Eau iodée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Biuret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Rouge soudan III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Eau iodée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318845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Couleur du tube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Violet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/>
                        <a:t>Gouttelettes rouge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Jaune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Violet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/>
                        <a:t>Gouttelettes rouge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Bleu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44415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Signification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/>
                        <a:t>Présence de protide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/>
                        <a:t>Présence de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/>
                        <a:t>lipide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/>
                        <a:t>Absence de glucide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/>
                        <a:t>Présence de protide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/>
                        <a:t>Présence de glucide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08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86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405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RESULTATS: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BA221E2-E403-4B37-90F0-83AF6B5D1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116410"/>
              </p:ext>
            </p:extLst>
          </p:nvPr>
        </p:nvGraphicFramePr>
        <p:xfrm>
          <a:off x="273049" y="1514585"/>
          <a:ext cx="11645902" cy="515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900">
                  <a:extLst>
                    <a:ext uri="{9D8B030D-6E8A-4147-A177-3AD203B41FA5}">
                      <a16:colId xmlns:a16="http://schemas.microsoft.com/office/drawing/2014/main" val="426649088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831746023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190983659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74655162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824404737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275967990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198308835"/>
                    </a:ext>
                  </a:extLst>
                </a:gridCol>
              </a:tblGrid>
              <a:tr h="777240">
                <a:tc rowSpan="2">
                  <a:txBody>
                    <a:bodyPr/>
                    <a:lstStyle/>
                    <a:p>
                      <a:pPr algn="r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EXPERIENCES</a:t>
                      </a:r>
                    </a:p>
                    <a:p>
                      <a:pPr algn="l"/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RESULTATS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Expériences témoins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AVEC pancréatine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accent2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Expériences contraires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SANS Pancréatine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58060"/>
                  </a:ext>
                </a:extLst>
              </a:tr>
              <a:tr h="4410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PROTIDE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LIPIDE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GLUCIDE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PROTIDE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LIPIDE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GLUCIDE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986482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Réactif utilisé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Biuret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Rouge soudan III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Eau iodée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Biuret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Rouge soudan III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/>
                        <a:t>Eau iodée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318845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Couleur du tube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Violet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/>
                        <a:t>Gouttelettes rouge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Jaune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Violet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/>
                        <a:t>Gouttelettes rouge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Bleu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44415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Signification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/>
                        <a:t>Présence de protide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/>
                        <a:t>Présence de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/>
                        <a:t>lipide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/>
                        <a:t>Absence de glucide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/>
                        <a:t>Présence de protide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/>
                        <a:t>Présence de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/>
                        <a:t>lipide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/>
                        <a:t>Présence de glucide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08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24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 n°1: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39261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</a:rPr>
              <a:t>JE COMPARE </a:t>
            </a:r>
            <a:r>
              <a:rPr lang="fr-FR" sz="3600" dirty="0">
                <a:solidFill>
                  <a:schemeClr val="bg1"/>
                </a:solidFill>
              </a:rPr>
              <a:t>la présence de protide dans l’expérience témoin (AVEC pancréatine) et l’expérience contraire </a:t>
            </a:r>
            <a:br>
              <a:rPr lang="fr-FR" sz="3600" dirty="0">
                <a:solidFill>
                  <a:schemeClr val="bg1"/>
                </a:solidFill>
              </a:rPr>
            </a:br>
            <a:r>
              <a:rPr lang="fr-FR" sz="3600" dirty="0">
                <a:solidFill>
                  <a:schemeClr val="bg1"/>
                </a:solidFill>
              </a:rPr>
              <a:t>(SANS pancréatine)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chemeClr val="bg1"/>
                </a:solidFill>
              </a:rPr>
              <a:t>JE CONSTATE </a:t>
            </a:r>
            <a:r>
              <a:rPr lang="fr-FR" sz="3600" dirty="0">
                <a:solidFill>
                  <a:schemeClr val="bg1"/>
                </a:solidFill>
              </a:rPr>
              <a:t>qu’avec enzyme ou sans enzyme, il y a toujours des protides.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chemeClr val="bg1"/>
                </a:solidFill>
              </a:rPr>
              <a:t>J’EN DEDUIS </a:t>
            </a:r>
            <a:r>
              <a:rPr lang="fr-FR" sz="3600" dirty="0">
                <a:solidFill>
                  <a:schemeClr val="bg1"/>
                </a:solidFill>
              </a:rPr>
              <a:t>que la pancréatine n’est pas capable de transformer les protides en acides aminés.</a:t>
            </a:r>
          </a:p>
        </p:txBody>
      </p:sp>
    </p:spTree>
    <p:extLst>
      <p:ext uri="{BB962C8B-B14F-4D97-AF65-F5344CB8AC3E}">
        <p14:creationId xmlns:p14="http://schemas.microsoft.com/office/powerpoint/2010/main" val="145300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 n°1: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39261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</a:rPr>
              <a:t>JE COMPARE </a:t>
            </a:r>
            <a:r>
              <a:rPr lang="fr-FR" sz="3600" dirty="0">
                <a:solidFill>
                  <a:srgbClr val="0070C0"/>
                </a:solidFill>
              </a:rPr>
              <a:t>la présence de protide dans l’expérience témoin (AVEC pancréatine) et l’expérience contraire </a:t>
            </a:r>
            <a:br>
              <a:rPr lang="fr-FR" sz="3600" dirty="0">
                <a:solidFill>
                  <a:srgbClr val="0070C0"/>
                </a:solidFill>
              </a:rPr>
            </a:br>
            <a:r>
              <a:rPr lang="fr-FR" sz="3600" dirty="0">
                <a:solidFill>
                  <a:srgbClr val="0070C0"/>
                </a:solidFill>
              </a:rPr>
              <a:t>(SANS pancréatine)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chemeClr val="bg1"/>
                </a:solidFill>
              </a:rPr>
              <a:t>JE CONSTATE </a:t>
            </a:r>
            <a:r>
              <a:rPr lang="fr-FR" sz="3600" dirty="0">
                <a:solidFill>
                  <a:schemeClr val="bg1"/>
                </a:solidFill>
              </a:rPr>
              <a:t>qu’avec enzyme ou sans enzyme, il y a toujours des protides.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chemeClr val="bg1"/>
                </a:solidFill>
              </a:rPr>
              <a:t>J’EN DEDUIS </a:t>
            </a:r>
            <a:r>
              <a:rPr lang="fr-FR" sz="3600" dirty="0">
                <a:solidFill>
                  <a:schemeClr val="bg1"/>
                </a:solidFill>
              </a:rPr>
              <a:t>que la pancréatine n’est pas capable de transformer les protides en acides aminés.</a:t>
            </a:r>
          </a:p>
        </p:txBody>
      </p:sp>
    </p:spTree>
    <p:extLst>
      <p:ext uri="{BB962C8B-B14F-4D97-AF65-F5344CB8AC3E}">
        <p14:creationId xmlns:p14="http://schemas.microsoft.com/office/powerpoint/2010/main" val="12219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 n°1: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39261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</a:rPr>
              <a:t>JE COMPARE </a:t>
            </a:r>
            <a:r>
              <a:rPr lang="fr-FR" sz="3600" dirty="0">
                <a:solidFill>
                  <a:srgbClr val="0070C0"/>
                </a:solidFill>
              </a:rPr>
              <a:t>la présence de protide dans l’</a:t>
            </a:r>
            <a:r>
              <a:rPr lang="fr-FR" sz="3600" b="1" dirty="0">
                <a:solidFill>
                  <a:schemeClr val="accent2"/>
                </a:solidFill>
              </a:rPr>
              <a:t>expérience</a:t>
            </a:r>
            <a:r>
              <a:rPr lang="fr-FR" sz="3600" dirty="0">
                <a:solidFill>
                  <a:srgbClr val="0070C0"/>
                </a:solidFill>
              </a:rPr>
              <a:t> </a:t>
            </a:r>
            <a:r>
              <a:rPr lang="fr-FR" sz="3600" b="1" dirty="0">
                <a:solidFill>
                  <a:schemeClr val="accent2"/>
                </a:solidFill>
              </a:rPr>
              <a:t>témoin</a:t>
            </a:r>
            <a:r>
              <a:rPr lang="fr-FR" sz="3600" dirty="0">
                <a:solidFill>
                  <a:srgbClr val="0070C0"/>
                </a:solidFill>
              </a:rPr>
              <a:t> (AVEC pancréatine) et l’</a:t>
            </a:r>
            <a:r>
              <a:rPr lang="fr-FR" sz="3600" b="1" dirty="0">
                <a:solidFill>
                  <a:schemeClr val="accent2"/>
                </a:solidFill>
              </a:rPr>
              <a:t>expérience contraire </a:t>
            </a:r>
            <a:br>
              <a:rPr lang="fr-FR" sz="3600" b="1" dirty="0">
                <a:solidFill>
                  <a:schemeClr val="accent2"/>
                </a:solidFill>
              </a:rPr>
            </a:br>
            <a:r>
              <a:rPr lang="fr-FR" sz="3600" dirty="0">
                <a:solidFill>
                  <a:srgbClr val="0070C0"/>
                </a:solidFill>
              </a:rPr>
              <a:t>(SANS pancréatine)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chemeClr val="bg1"/>
                </a:solidFill>
              </a:rPr>
              <a:t>JE CONSTATE </a:t>
            </a:r>
            <a:r>
              <a:rPr lang="fr-FR" sz="3600" dirty="0">
                <a:solidFill>
                  <a:schemeClr val="bg1"/>
                </a:solidFill>
              </a:rPr>
              <a:t>qu’avec enzyme ou sans enzyme, il y a toujours des protides.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chemeClr val="bg1"/>
                </a:solidFill>
              </a:rPr>
              <a:t>J’EN DEDUIS </a:t>
            </a:r>
            <a:r>
              <a:rPr lang="fr-FR" sz="3600" dirty="0">
                <a:solidFill>
                  <a:schemeClr val="bg1"/>
                </a:solidFill>
              </a:rPr>
              <a:t>que la pancréatine n’est pas capable de transformer les protides en acides aminés.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DA6BC1-67F3-4AD4-BD71-565B81FC5DF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00000">
            <a:off x="7840112" y="3160085"/>
            <a:ext cx="1294114" cy="86496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D8F9C04-8233-4333-9C73-30B186952B8B}"/>
              </a:ext>
            </a:extLst>
          </p:cNvPr>
          <p:cNvSpPr txBox="1"/>
          <p:nvPr/>
        </p:nvSpPr>
        <p:spPr>
          <a:xfrm rot="19589063">
            <a:off x="7736468" y="4165802"/>
            <a:ext cx="282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2"/>
                </a:solidFill>
              </a:rPr>
              <a:t>Témoin/Contraire</a:t>
            </a:r>
          </a:p>
        </p:txBody>
      </p:sp>
    </p:spTree>
    <p:extLst>
      <p:ext uri="{BB962C8B-B14F-4D97-AF65-F5344CB8AC3E}">
        <p14:creationId xmlns:p14="http://schemas.microsoft.com/office/powerpoint/2010/main" val="207445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 n°1: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39261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</a:rPr>
              <a:t>JE COMPARE </a:t>
            </a:r>
            <a:r>
              <a:rPr lang="fr-FR" sz="3600" dirty="0">
                <a:solidFill>
                  <a:srgbClr val="0070C0"/>
                </a:solidFill>
              </a:rPr>
              <a:t>la présence de protide dans l’</a:t>
            </a:r>
            <a:r>
              <a:rPr lang="fr-FR" sz="3600" b="1" dirty="0">
                <a:solidFill>
                  <a:schemeClr val="accent2"/>
                </a:solidFill>
              </a:rPr>
              <a:t>expérience</a:t>
            </a:r>
            <a:r>
              <a:rPr lang="fr-FR" sz="3600" dirty="0">
                <a:solidFill>
                  <a:srgbClr val="0070C0"/>
                </a:solidFill>
              </a:rPr>
              <a:t> </a:t>
            </a:r>
            <a:r>
              <a:rPr lang="fr-FR" sz="3600" b="1" dirty="0">
                <a:solidFill>
                  <a:schemeClr val="accent2"/>
                </a:solidFill>
              </a:rPr>
              <a:t>témoin</a:t>
            </a:r>
            <a:r>
              <a:rPr lang="fr-FR" sz="3600" dirty="0">
                <a:solidFill>
                  <a:srgbClr val="0070C0"/>
                </a:solidFill>
              </a:rPr>
              <a:t> (</a:t>
            </a:r>
            <a:r>
              <a:rPr lang="fr-FR" sz="3600" b="1" dirty="0">
                <a:solidFill>
                  <a:srgbClr val="92D050"/>
                </a:solidFill>
              </a:rPr>
              <a:t>AVEC pancréatine</a:t>
            </a:r>
            <a:r>
              <a:rPr lang="fr-FR" sz="3600" dirty="0">
                <a:solidFill>
                  <a:srgbClr val="0070C0"/>
                </a:solidFill>
              </a:rPr>
              <a:t>) et l’</a:t>
            </a:r>
            <a:r>
              <a:rPr lang="fr-FR" sz="3600" b="1" dirty="0">
                <a:solidFill>
                  <a:schemeClr val="accent2"/>
                </a:solidFill>
              </a:rPr>
              <a:t>expérience contraire </a:t>
            </a:r>
            <a:br>
              <a:rPr lang="fr-FR" sz="3600" b="1" dirty="0">
                <a:solidFill>
                  <a:schemeClr val="accent2"/>
                </a:solidFill>
              </a:rPr>
            </a:br>
            <a:r>
              <a:rPr lang="fr-FR" sz="3600" dirty="0">
                <a:solidFill>
                  <a:srgbClr val="0070C0"/>
                </a:solidFill>
              </a:rPr>
              <a:t>(</a:t>
            </a:r>
            <a:r>
              <a:rPr lang="fr-FR" sz="3600" b="1" dirty="0">
                <a:solidFill>
                  <a:srgbClr val="92D050"/>
                </a:solidFill>
              </a:rPr>
              <a:t>SANS pancréatine</a:t>
            </a:r>
            <a:r>
              <a:rPr lang="fr-FR" sz="3600" dirty="0">
                <a:solidFill>
                  <a:srgbClr val="0070C0"/>
                </a:solidFill>
              </a:rPr>
              <a:t>)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chemeClr val="bg1"/>
                </a:solidFill>
              </a:rPr>
              <a:t>JE CONSTATE </a:t>
            </a:r>
            <a:r>
              <a:rPr lang="fr-FR" sz="3600" dirty="0">
                <a:solidFill>
                  <a:schemeClr val="bg1"/>
                </a:solidFill>
              </a:rPr>
              <a:t>qu’avec enzyme ou sans enzyme, il y a toujours des protides.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chemeClr val="bg1"/>
                </a:solidFill>
              </a:rPr>
              <a:t>J’EN DEDUIS </a:t>
            </a:r>
            <a:r>
              <a:rPr lang="fr-FR" sz="3600" dirty="0">
                <a:solidFill>
                  <a:schemeClr val="bg1"/>
                </a:solidFill>
              </a:rPr>
              <a:t>que la pancréatine n’est pas capable de transformer les protides en acides aminés.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DA6BC1-67F3-4AD4-BD71-565B81FC5DF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00000">
            <a:off x="7840112" y="3160085"/>
            <a:ext cx="1294114" cy="86496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25A77BB-DB37-46B4-B69F-A37EFB2657FA}"/>
              </a:ext>
            </a:extLst>
          </p:cNvPr>
          <p:cNvSpPr txBox="1"/>
          <p:nvPr/>
        </p:nvSpPr>
        <p:spPr>
          <a:xfrm rot="19589063">
            <a:off x="7736468" y="4165802"/>
            <a:ext cx="282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2"/>
                </a:solidFill>
              </a:rPr>
              <a:t>Témoin/Contraire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80CBA9A-2F49-42DF-9E4B-C11760A6E90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09849">
            <a:off x="1944798" y="3427576"/>
            <a:ext cx="1294114" cy="86496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7D768BA-D70C-4A4F-ADEF-BD2198484D36}"/>
              </a:ext>
            </a:extLst>
          </p:cNvPr>
          <p:cNvSpPr txBox="1"/>
          <p:nvPr/>
        </p:nvSpPr>
        <p:spPr>
          <a:xfrm rot="1570719">
            <a:off x="679361" y="4446694"/>
            <a:ext cx="282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92D050"/>
                </a:solidFill>
              </a:rPr>
              <a:t>Paramètre variant</a:t>
            </a:r>
          </a:p>
        </p:txBody>
      </p:sp>
    </p:spTree>
    <p:extLst>
      <p:ext uri="{BB962C8B-B14F-4D97-AF65-F5344CB8AC3E}">
        <p14:creationId xmlns:p14="http://schemas.microsoft.com/office/powerpoint/2010/main" val="262214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 n°1: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39261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</a:rPr>
              <a:t>JE COMPARE </a:t>
            </a:r>
            <a:r>
              <a:rPr lang="fr-FR" sz="3600" dirty="0">
                <a:solidFill>
                  <a:srgbClr val="0070C0"/>
                </a:solidFill>
              </a:rPr>
              <a:t>la présence de protide dans l’expérience témoin (AVEC pancréatine) et l’expérience contraire </a:t>
            </a:r>
            <a:br>
              <a:rPr lang="fr-FR" sz="3600" dirty="0">
                <a:solidFill>
                  <a:srgbClr val="0070C0"/>
                </a:solidFill>
              </a:rPr>
            </a:br>
            <a:r>
              <a:rPr lang="fr-FR" sz="3600" dirty="0">
                <a:solidFill>
                  <a:srgbClr val="0070C0"/>
                </a:solidFill>
              </a:rPr>
              <a:t>(SANS pancréatine)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JE CONSTATE </a:t>
            </a:r>
            <a:r>
              <a:rPr lang="fr-FR" sz="3600" dirty="0">
                <a:solidFill>
                  <a:schemeClr val="bg1"/>
                </a:solidFill>
              </a:rPr>
              <a:t>qu’avec enzyme ou sans enzyme, il y a toujours des protides.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chemeClr val="bg1"/>
                </a:solidFill>
              </a:rPr>
              <a:t>J’EN DEDUIS </a:t>
            </a:r>
            <a:r>
              <a:rPr lang="fr-FR" sz="3600" dirty="0">
                <a:solidFill>
                  <a:schemeClr val="bg1"/>
                </a:solidFill>
              </a:rPr>
              <a:t>que la pancréatine n’est pas capable de transformer les protides en acides aminés.</a:t>
            </a:r>
          </a:p>
        </p:txBody>
      </p:sp>
    </p:spTree>
    <p:extLst>
      <p:ext uri="{BB962C8B-B14F-4D97-AF65-F5344CB8AC3E}">
        <p14:creationId xmlns:p14="http://schemas.microsoft.com/office/powerpoint/2010/main" val="240104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891"/>
            <a:ext cx="9144000" cy="1002001"/>
          </a:xfrm>
        </p:spPr>
        <p:txBody>
          <a:bodyPr/>
          <a:lstStyle/>
          <a:p>
            <a:r>
              <a:rPr lang="fr-FR" u="sng" dirty="0"/>
              <a:t>CE QUE J’ATTENDS DE VOUS: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30" y="1876338"/>
            <a:ext cx="11666220" cy="4821641"/>
          </a:xfrm>
        </p:spPr>
        <p:txBody>
          <a:bodyPr>
            <a:normAutofit fontScale="92500" lnSpcReduction="20000"/>
          </a:bodyPr>
          <a:lstStyle/>
          <a:p>
            <a:pPr marL="742950" indent="-742950" algn="l">
              <a:spcBef>
                <a:spcPts val="1800"/>
              </a:spcBef>
              <a:buAutoNum type="arabicParenR"/>
            </a:pPr>
            <a:r>
              <a:rPr lang="fr-FR" sz="4400" b="1" dirty="0">
                <a:solidFill>
                  <a:srgbClr val="FF0000"/>
                </a:solidFill>
              </a:rPr>
              <a:t>Inventez des expériences </a:t>
            </a:r>
            <a:r>
              <a:rPr lang="fr-FR" sz="4400" dirty="0"/>
              <a:t>afin de tester l’hypothèse (Mettez-les par écrit, sous la forme de votre choix: schéma, tableau ou texte).</a:t>
            </a:r>
          </a:p>
          <a:p>
            <a:pPr marL="742950" indent="-742950" algn="l">
              <a:spcBef>
                <a:spcPts val="1800"/>
              </a:spcBef>
              <a:buAutoNum type="arabicParenR"/>
            </a:pPr>
            <a:r>
              <a:rPr lang="fr-FR" sz="4400" b="1" dirty="0">
                <a:solidFill>
                  <a:srgbClr val="FF0000"/>
                </a:solidFill>
              </a:rPr>
              <a:t>Réalisez vos expériences </a:t>
            </a:r>
            <a:r>
              <a:rPr lang="fr-FR" sz="4400" dirty="0"/>
              <a:t>une fois que le prof vous en a donné l’autorisation.</a:t>
            </a:r>
          </a:p>
          <a:p>
            <a:pPr marL="742950" indent="-742950" algn="l">
              <a:spcBef>
                <a:spcPts val="1800"/>
              </a:spcBef>
              <a:buAutoNum type="arabicParenR"/>
            </a:pPr>
            <a:r>
              <a:rPr lang="fr-FR" sz="4400" b="1" dirty="0">
                <a:solidFill>
                  <a:srgbClr val="FF0000"/>
                </a:solidFill>
              </a:rPr>
              <a:t>Retranscrivez vos résultats</a:t>
            </a:r>
            <a:r>
              <a:rPr lang="fr-FR" sz="4400" dirty="0"/>
              <a:t>, sous la forme de votre choix.</a:t>
            </a:r>
          </a:p>
          <a:p>
            <a:pPr marL="742950" indent="-742950" algn="l">
              <a:spcBef>
                <a:spcPts val="1800"/>
              </a:spcBef>
              <a:buAutoNum type="arabicParenR"/>
            </a:pPr>
            <a:r>
              <a:rPr lang="fr-FR" sz="4400" b="1" dirty="0">
                <a:solidFill>
                  <a:srgbClr val="FF0000"/>
                </a:solidFill>
              </a:rPr>
              <a:t>Interprétez vos résultats </a:t>
            </a:r>
            <a:r>
              <a:rPr lang="fr-FR" sz="4400" dirty="0"/>
              <a:t>(JE COMPARE – JE CONSTATE – J’EN DEDUIS)</a:t>
            </a:r>
          </a:p>
        </p:txBody>
      </p:sp>
    </p:spTree>
    <p:extLst>
      <p:ext uri="{BB962C8B-B14F-4D97-AF65-F5344CB8AC3E}">
        <p14:creationId xmlns:p14="http://schemas.microsoft.com/office/powerpoint/2010/main" val="26341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 n°1: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39261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</a:rPr>
              <a:t>JE COMPARE </a:t>
            </a:r>
            <a:r>
              <a:rPr lang="fr-FR" sz="3600" dirty="0">
                <a:solidFill>
                  <a:srgbClr val="0070C0"/>
                </a:solidFill>
              </a:rPr>
              <a:t>la présence de protide dans l’expérience témoin (AVEC pancréatine) et l’expérience contraire </a:t>
            </a:r>
            <a:br>
              <a:rPr lang="fr-FR" sz="3600" dirty="0">
                <a:solidFill>
                  <a:srgbClr val="0070C0"/>
                </a:solidFill>
              </a:rPr>
            </a:br>
            <a:r>
              <a:rPr lang="fr-FR" sz="3600" dirty="0">
                <a:solidFill>
                  <a:srgbClr val="0070C0"/>
                </a:solidFill>
              </a:rPr>
              <a:t>(SANS pancréatine)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JE CONSTATE </a:t>
            </a:r>
            <a:r>
              <a:rPr lang="fr-FR" sz="3600" dirty="0">
                <a:solidFill>
                  <a:srgbClr val="0070C0"/>
                </a:solidFill>
              </a:rPr>
              <a:t>qu’avec pancréatine ou sans pancréatine, il y a toujours des protides.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chemeClr val="bg1"/>
                </a:solidFill>
              </a:rPr>
              <a:t>J’EN DEDUIS </a:t>
            </a:r>
            <a:r>
              <a:rPr lang="fr-FR" sz="3600" dirty="0">
                <a:solidFill>
                  <a:schemeClr val="bg1"/>
                </a:solidFill>
              </a:rPr>
              <a:t>que la pancréatine n’est pas capable de transformer les protides en acides aminés.</a:t>
            </a:r>
          </a:p>
        </p:txBody>
      </p:sp>
    </p:spTree>
    <p:extLst>
      <p:ext uri="{BB962C8B-B14F-4D97-AF65-F5344CB8AC3E}">
        <p14:creationId xmlns:p14="http://schemas.microsoft.com/office/powerpoint/2010/main" val="386572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 n°1: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39261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</a:rPr>
              <a:t>JE COMPARE </a:t>
            </a:r>
            <a:r>
              <a:rPr lang="fr-FR" sz="3600" dirty="0">
                <a:solidFill>
                  <a:srgbClr val="0070C0"/>
                </a:solidFill>
              </a:rPr>
              <a:t>la présence de protide dans l’expérience témoin (AVEC pancréatine) et l’expérience contraire </a:t>
            </a:r>
            <a:br>
              <a:rPr lang="fr-FR" sz="3600" dirty="0">
                <a:solidFill>
                  <a:srgbClr val="0070C0"/>
                </a:solidFill>
              </a:rPr>
            </a:br>
            <a:r>
              <a:rPr lang="fr-FR" sz="3600" dirty="0">
                <a:solidFill>
                  <a:srgbClr val="0070C0"/>
                </a:solidFill>
              </a:rPr>
              <a:t>(SANS pancréatine)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JE CONSTATE </a:t>
            </a:r>
            <a:r>
              <a:rPr lang="fr-FR" sz="3600" dirty="0">
                <a:solidFill>
                  <a:srgbClr val="0070C0"/>
                </a:solidFill>
              </a:rPr>
              <a:t>qu’</a:t>
            </a:r>
            <a:r>
              <a:rPr lang="fr-FR" sz="3600" b="1" dirty="0">
                <a:solidFill>
                  <a:schemeClr val="accent2"/>
                </a:solidFill>
              </a:rPr>
              <a:t>avec pancréatine </a:t>
            </a:r>
            <a:r>
              <a:rPr lang="fr-FR" sz="3600" dirty="0">
                <a:solidFill>
                  <a:srgbClr val="0070C0"/>
                </a:solidFill>
              </a:rPr>
              <a:t>ou </a:t>
            </a:r>
            <a:r>
              <a:rPr lang="fr-FR" sz="3600" b="1" dirty="0">
                <a:solidFill>
                  <a:schemeClr val="accent2"/>
                </a:solidFill>
              </a:rPr>
              <a:t>sans</a:t>
            </a:r>
            <a:r>
              <a:rPr lang="fr-FR" sz="3600" dirty="0">
                <a:solidFill>
                  <a:srgbClr val="0070C0"/>
                </a:solidFill>
              </a:rPr>
              <a:t> </a:t>
            </a:r>
            <a:r>
              <a:rPr lang="fr-FR" sz="3600" b="1" dirty="0">
                <a:solidFill>
                  <a:schemeClr val="accent2"/>
                </a:solidFill>
              </a:rPr>
              <a:t>pancréatine</a:t>
            </a:r>
            <a:r>
              <a:rPr lang="fr-FR" sz="3600" dirty="0">
                <a:solidFill>
                  <a:srgbClr val="0070C0"/>
                </a:solidFill>
              </a:rPr>
              <a:t>, il y a toujours des protides.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chemeClr val="bg1"/>
                </a:solidFill>
              </a:rPr>
              <a:t>J’EN DEDUIS </a:t>
            </a:r>
            <a:r>
              <a:rPr lang="fr-FR" sz="3600" dirty="0">
                <a:solidFill>
                  <a:schemeClr val="bg1"/>
                </a:solidFill>
              </a:rPr>
              <a:t>que la pancréatine n’est pas capable de transformer les protides en acides aminés.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0280325-9B00-4348-8D28-56DD39BD432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71322">
            <a:off x="5885580" y="4299288"/>
            <a:ext cx="1294114" cy="86496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3E70312-0938-4E7B-9ECE-C1DEF180BB31}"/>
              </a:ext>
            </a:extLst>
          </p:cNvPr>
          <p:cNvSpPr txBox="1"/>
          <p:nvPr/>
        </p:nvSpPr>
        <p:spPr>
          <a:xfrm rot="21231956">
            <a:off x="5763958" y="5409197"/>
            <a:ext cx="282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2"/>
                </a:solidFill>
              </a:rPr>
              <a:t>2 résultats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DC4D800-65E6-4939-BD1D-4C67447E474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79068">
            <a:off x="7096874" y="4264623"/>
            <a:ext cx="1294114" cy="86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4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 n°1: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39261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</a:rPr>
              <a:t>JE COMPARE </a:t>
            </a:r>
            <a:r>
              <a:rPr lang="fr-FR" sz="3600" dirty="0">
                <a:solidFill>
                  <a:srgbClr val="0070C0"/>
                </a:solidFill>
              </a:rPr>
              <a:t>la présence de protide dans l’expérience témoin (AVEC pancréatine) et l’expérience contraire </a:t>
            </a:r>
            <a:br>
              <a:rPr lang="fr-FR" sz="3600" dirty="0">
                <a:solidFill>
                  <a:srgbClr val="0070C0"/>
                </a:solidFill>
              </a:rPr>
            </a:br>
            <a:r>
              <a:rPr lang="fr-FR" sz="3600" dirty="0">
                <a:solidFill>
                  <a:srgbClr val="0070C0"/>
                </a:solidFill>
              </a:rPr>
              <a:t>(SANS pancréatine)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JE CONSTATE </a:t>
            </a:r>
            <a:r>
              <a:rPr lang="fr-FR" sz="3600" dirty="0">
                <a:solidFill>
                  <a:srgbClr val="0070C0"/>
                </a:solidFill>
              </a:rPr>
              <a:t>qu’avec pancréatine ou sans pancréatine, il y a toujours des protides.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J’EN DEDUIS </a:t>
            </a:r>
            <a:r>
              <a:rPr lang="fr-FR" sz="3600" dirty="0">
                <a:solidFill>
                  <a:schemeClr val="bg1"/>
                </a:solidFill>
              </a:rPr>
              <a:t>que la pancréatine n’est pas capable de transformer les protides en acides aminés.</a:t>
            </a:r>
          </a:p>
        </p:txBody>
      </p:sp>
    </p:spTree>
    <p:extLst>
      <p:ext uri="{BB962C8B-B14F-4D97-AF65-F5344CB8AC3E}">
        <p14:creationId xmlns:p14="http://schemas.microsoft.com/office/powerpoint/2010/main" val="257455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 n°1: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39261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</a:rPr>
              <a:t>JE COMPARE </a:t>
            </a:r>
            <a:r>
              <a:rPr lang="fr-FR" sz="3600" dirty="0">
                <a:solidFill>
                  <a:srgbClr val="0070C0"/>
                </a:solidFill>
              </a:rPr>
              <a:t>la présence de protide dans l’expérience témoin (AVEC pancréatine) et l’expérience contraire </a:t>
            </a:r>
            <a:br>
              <a:rPr lang="fr-FR" sz="3600" dirty="0">
                <a:solidFill>
                  <a:srgbClr val="0070C0"/>
                </a:solidFill>
              </a:rPr>
            </a:br>
            <a:r>
              <a:rPr lang="fr-FR" sz="3600" dirty="0">
                <a:solidFill>
                  <a:srgbClr val="0070C0"/>
                </a:solidFill>
              </a:rPr>
              <a:t>(SANS pancréatine)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JE CONSTATE </a:t>
            </a:r>
            <a:r>
              <a:rPr lang="fr-FR" sz="3600" dirty="0">
                <a:solidFill>
                  <a:srgbClr val="0070C0"/>
                </a:solidFill>
              </a:rPr>
              <a:t>qu’avec pancréatine ou sans pancréatine, il y a toujours des protides.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J’EN DEDUIS </a:t>
            </a:r>
            <a:r>
              <a:rPr lang="fr-FR" sz="3600" dirty="0">
                <a:solidFill>
                  <a:srgbClr val="0070C0"/>
                </a:solidFill>
              </a:rPr>
              <a:t>que </a:t>
            </a:r>
            <a:r>
              <a:rPr lang="fr-FR" sz="3600" b="1" dirty="0">
                <a:solidFill>
                  <a:schemeClr val="accent2"/>
                </a:solidFill>
              </a:rPr>
              <a:t>la pancréatine n’est pas capable de transformer les protides en acides aminés</a:t>
            </a:r>
            <a:r>
              <a:rPr lang="fr-FR" sz="36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027AC49-B221-44C1-AC07-3E502C7E657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76390" flipV="1">
            <a:off x="8339739" y="5390351"/>
            <a:ext cx="1294114" cy="86496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CBA8FA4-7279-44A7-ADB6-887165080BDE}"/>
              </a:ext>
            </a:extLst>
          </p:cNvPr>
          <p:cNvSpPr txBox="1"/>
          <p:nvPr/>
        </p:nvSpPr>
        <p:spPr>
          <a:xfrm rot="833104">
            <a:off x="9393185" y="5762143"/>
            <a:ext cx="2295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2"/>
                </a:solidFill>
              </a:rPr>
              <a:t>Morceau de réponse n°1</a:t>
            </a:r>
          </a:p>
        </p:txBody>
      </p:sp>
    </p:spTree>
    <p:extLst>
      <p:ext uri="{BB962C8B-B14F-4D97-AF65-F5344CB8AC3E}">
        <p14:creationId xmlns:p14="http://schemas.microsoft.com/office/powerpoint/2010/main" val="197024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 n°2: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39261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</a:rPr>
              <a:t>JE COMPARE </a:t>
            </a:r>
            <a:r>
              <a:rPr lang="fr-FR" sz="3600" dirty="0">
                <a:solidFill>
                  <a:srgbClr val="0070C0"/>
                </a:solidFill>
              </a:rPr>
              <a:t>la présence de protide dans l’expérience témoin (AVEC pancréatine) et l’expérience contraire </a:t>
            </a:r>
            <a:br>
              <a:rPr lang="fr-FR" sz="3600" dirty="0">
                <a:solidFill>
                  <a:srgbClr val="0070C0"/>
                </a:solidFill>
              </a:rPr>
            </a:br>
            <a:r>
              <a:rPr lang="fr-FR" sz="3600" dirty="0">
                <a:solidFill>
                  <a:srgbClr val="0070C0"/>
                </a:solidFill>
              </a:rPr>
              <a:t>(SANS pancréatine)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JE CONSTATE </a:t>
            </a:r>
            <a:r>
              <a:rPr lang="fr-FR" sz="3600" dirty="0">
                <a:solidFill>
                  <a:srgbClr val="0070C0"/>
                </a:solidFill>
              </a:rPr>
              <a:t>qu’avec pancréatine ou sans pancréatine, il y a toujours des protides.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J’EN DEDUIS </a:t>
            </a:r>
            <a:r>
              <a:rPr lang="fr-FR" sz="3600" dirty="0">
                <a:solidFill>
                  <a:srgbClr val="0070C0"/>
                </a:solidFill>
              </a:rPr>
              <a:t>que la pancréatine n’est pas capable de transformer les protides en acides aminés.</a:t>
            </a:r>
          </a:p>
        </p:txBody>
      </p:sp>
    </p:spTree>
    <p:extLst>
      <p:ext uri="{BB962C8B-B14F-4D97-AF65-F5344CB8AC3E}">
        <p14:creationId xmlns:p14="http://schemas.microsoft.com/office/powerpoint/2010/main" val="140284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 n°2: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39261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</a:rPr>
              <a:t>JE COMPARE </a:t>
            </a:r>
            <a:r>
              <a:rPr lang="fr-FR" sz="3600" dirty="0">
                <a:solidFill>
                  <a:srgbClr val="0070C0"/>
                </a:solidFill>
              </a:rPr>
              <a:t>la présence de </a:t>
            </a:r>
            <a:r>
              <a:rPr lang="fr-FR" sz="3600" b="1" dirty="0">
                <a:solidFill>
                  <a:srgbClr val="FF0000"/>
                </a:solidFill>
              </a:rPr>
              <a:t>lipide</a:t>
            </a:r>
            <a:r>
              <a:rPr lang="fr-FR" sz="3600" dirty="0">
                <a:solidFill>
                  <a:srgbClr val="0070C0"/>
                </a:solidFill>
              </a:rPr>
              <a:t> dans l’expérience témoin (AVEC pancréatine) et l’expérience contraire </a:t>
            </a:r>
            <a:br>
              <a:rPr lang="fr-FR" sz="3600" dirty="0">
                <a:solidFill>
                  <a:srgbClr val="0070C0"/>
                </a:solidFill>
              </a:rPr>
            </a:br>
            <a:r>
              <a:rPr lang="fr-FR" sz="3600" dirty="0">
                <a:solidFill>
                  <a:srgbClr val="0070C0"/>
                </a:solidFill>
              </a:rPr>
              <a:t>(SANS pancréatine)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JE CONSTATE </a:t>
            </a:r>
            <a:r>
              <a:rPr lang="fr-FR" sz="3600" dirty="0">
                <a:solidFill>
                  <a:srgbClr val="0070C0"/>
                </a:solidFill>
              </a:rPr>
              <a:t>qu’avec pancréatine ou sans pancréatine, il y a toujours des protides.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J’EN DEDUIS </a:t>
            </a:r>
            <a:r>
              <a:rPr lang="fr-FR" sz="3600" dirty="0">
                <a:solidFill>
                  <a:srgbClr val="0070C0"/>
                </a:solidFill>
              </a:rPr>
              <a:t>que la pancréatine n’est pas capable de transformer les protides en acides aminés.</a:t>
            </a:r>
          </a:p>
        </p:txBody>
      </p:sp>
    </p:spTree>
    <p:extLst>
      <p:ext uri="{BB962C8B-B14F-4D97-AF65-F5344CB8AC3E}">
        <p14:creationId xmlns:p14="http://schemas.microsoft.com/office/powerpoint/2010/main" val="148523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 n°2: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39261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</a:rPr>
              <a:t>JE COMPARE </a:t>
            </a:r>
            <a:r>
              <a:rPr lang="fr-FR" sz="3600" dirty="0">
                <a:solidFill>
                  <a:srgbClr val="0070C0"/>
                </a:solidFill>
              </a:rPr>
              <a:t>la présence de </a:t>
            </a:r>
            <a:r>
              <a:rPr lang="fr-FR" sz="3600" b="1" dirty="0">
                <a:solidFill>
                  <a:srgbClr val="FF0000"/>
                </a:solidFill>
              </a:rPr>
              <a:t>lipide</a:t>
            </a:r>
            <a:r>
              <a:rPr lang="fr-FR" sz="3600" dirty="0">
                <a:solidFill>
                  <a:srgbClr val="0070C0"/>
                </a:solidFill>
              </a:rPr>
              <a:t> dans l’expérience témoin (AVEC pancréatine) et l’expérience contraire </a:t>
            </a:r>
            <a:br>
              <a:rPr lang="fr-FR" sz="3600" dirty="0">
                <a:solidFill>
                  <a:srgbClr val="0070C0"/>
                </a:solidFill>
              </a:rPr>
            </a:br>
            <a:r>
              <a:rPr lang="fr-FR" sz="3600" dirty="0">
                <a:solidFill>
                  <a:srgbClr val="0070C0"/>
                </a:solidFill>
              </a:rPr>
              <a:t>(SANS pancréatine)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JE CONSTATE </a:t>
            </a:r>
            <a:r>
              <a:rPr lang="fr-FR" sz="3600" dirty="0">
                <a:solidFill>
                  <a:srgbClr val="0070C0"/>
                </a:solidFill>
              </a:rPr>
              <a:t>qu’avec pancréatine ou sans pancréatine, il y a toujours des </a:t>
            </a:r>
            <a:r>
              <a:rPr lang="fr-FR" sz="3600" b="1" dirty="0">
                <a:solidFill>
                  <a:srgbClr val="FF0000"/>
                </a:solidFill>
              </a:rPr>
              <a:t>lipides</a:t>
            </a:r>
            <a:r>
              <a:rPr lang="fr-FR" sz="3600" dirty="0">
                <a:solidFill>
                  <a:srgbClr val="0070C0"/>
                </a:solidFill>
              </a:rPr>
              <a:t>.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J’EN DEDUIS </a:t>
            </a:r>
            <a:r>
              <a:rPr lang="fr-FR" sz="3600" dirty="0">
                <a:solidFill>
                  <a:srgbClr val="0070C0"/>
                </a:solidFill>
              </a:rPr>
              <a:t>que la pancréatine n’est pas capable de transformer les protides en acides aminés.</a:t>
            </a:r>
          </a:p>
        </p:txBody>
      </p:sp>
    </p:spTree>
    <p:extLst>
      <p:ext uri="{BB962C8B-B14F-4D97-AF65-F5344CB8AC3E}">
        <p14:creationId xmlns:p14="http://schemas.microsoft.com/office/powerpoint/2010/main" val="12058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 n°2: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39261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</a:rPr>
              <a:t>JE COMPARE </a:t>
            </a:r>
            <a:r>
              <a:rPr lang="fr-FR" sz="3600" dirty="0">
                <a:solidFill>
                  <a:srgbClr val="0070C0"/>
                </a:solidFill>
              </a:rPr>
              <a:t>la présence de </a:t>
            </a:r>
            <a:r>
              <a:rPr lang="fr-FR" sz="3600" b="1" dirty="0">
                <a:solidFill>
                  <a:srgbClr val="FF0000"/>
                </a:solidFill>
              </a:rPr>
              <a:t>lipide</a:t>
            </a:r>
            <a:r>
              <a:rPr lang="fr-FR" sz="3600" dirty="0">
                <a:solidFill>
                  <a:srgbClr val="0070C0"/>
                </a:solidFill>
              </a:rPr>
              <a:t> dans l’expérience témoin (AVEC pancréatine) et l’expérience contraire </a:t>
            </a:r>
            <a:br>
              <a:rPr lang="fr-FR" sz="3600" dirty="0">
                <a:solidFill>
                  <a:srgbClr val="0070C0"/>
                </a:solidFill>
              </a:rPr>
            </a:br>
            <a:r>
              <a:rPr lang="fr-FR" sz="3600" dirty="0">
                <a:solidFill>
                  <a:srgbClr val="0070C0"/>
                </a:solidFill>
              </a:rPr>
              <a:t>(SANS pancréatine)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JE CONSTATE </a:t>
            </a:r>
            <a:r>
              <a:rPr lang="fr-FR" sz="3600" dirty="0">
                <a:solidFill>
                  <a:srgbClr val="0070C0"/>
                </a:solidFill>
              </a:rPr>
              <a:t>qu’avec pancréatine ou sans pancréatine, il y a toujours des </a:t>
            </a:r>
            <a:r>
              <a:rPr lang="fr-FR" sz="3600" b="1" dirty="0">
                <a:solidFill>
                  <a:srgbClr val="FF0000"/>
                </a:solidFill>
              </a:rPr>
              <a:t>lipides</a:t>
            </a:r>
            <a:r>
              <a:rPr lang="fr-FR" sz="3600" dirty="0">
                <a:solidFill>
                  <a:srgbClr val="0070C0"/>
                </a:solidFill>
              </a:rPr>
              <a:t>.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J’EN DEDUIS </a:t>
            </a:r>
            <a:r>
              <a:rPr lang="fr-FR" sz="3600" dirty="0">
                <a:solidFill>
                  <a:srgbClr val="0070C0"/>
                </a:solidFill>
              </a:rPr>
              <a:t>que la pancréatine n’est pas capable de transformer les </a:t>
            </a:r>
            <a:r>
              <a:rPr lang="fr-FR" sz="3600" b="1" dirty="0">
                <a:solidFill>
                  <a:srgbClr val="FF0000"/>
                </a:solidFill>
              </a:rPr>
              <a:t>lipides</a:t>
            </a:r>
            <a:r>
              <a:rPr lang="fr-FR" sz="3600" dirty="0">
                <a:solidFill>
                  <a:srgbClr val="0070C0"/>
                </a:solidFill>
              </a:rPr>
              <a:t> en acides aminés.</a:t>
            </a:r>
          </a:p>
        </p:txBody>
      </p:sp>
    </p:spTree>
    <p:extLst>
      <p:ext uri="{BB962C8B-B14F-4D97-AF65-F5344CB8AC3E}">
        <p14:creationId xmlns:p14="http://schemas.microsoft.com/office/powerpoint/2010/main" val="156539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 n°2: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39261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</a:rPr>
              <a:t>JE COMPARE </a:t>
            </a:r>
            <a:r>
              <a:rPr lang="fr-FR" sz="3600" dirty="0">
                <a:solidFill>
                  <a:srgbClr val="0070C0"/>
                </a:solidFill>
              </a:rPr>
              <a:t>la présence de </a:t>
            </a:r>
            <a:r>
              <a:rPr lang="fr-FR" sz="3600" b="1" dirty="0">
                <a:solidFill>
                  <a:srgbClr val="FF0000"/>
                </a:solidFill>
              </a:rPr>
              <a:t>lipide</a:t>
            </a:r>
            <a:r>
              <a:rPr lang="fr-FR" sz="3600" dirty="0">
                <a:solidFill>
                  <a:srgbClr val="0070C0"/>
                </a:solidFill>
              </a:rPr>
              <a:t> dans l’expérience témoin (AVEC pancréatine) et l’expérience contraire </a:t>
            </a:r>
            <a:br>
              <a:rPr lang="fr-FR" sz="3600" dirty="0">
                <a:solidFill>
                  <a:srgbClr val="0070C0"/>
                </a:solidFill>
              </a:rPr>
            </a:br>
            <a:r>
              <a:rPr lang="fr-FR" sz="3600" dirty="0">
                <a:solidFill>
                  <a:srgbClr val="0070C0"/>
                </a:solidFill>
              </a:rPr>
              <a:t>(SANS pancréatine)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JE CONSTATE </a:t>
            </a:r>
            <a:r>
              <a:rPr lang="fr-FR" sz="3600" dirty="0">
                <a:solidFill>
                  <a:srgbClr val="0070C0"/>
                </a:solidFill>
              </a:rPr>
              <a:t>qu’avec pancréatine ou sans pancréatine, il y a toujours des </a:t>
            </a:r>
            <a:r>
              <a:rPr lang="fr-FR" sz="3600" b="1" dirty="0">
                <a:solidFill>
                  <a:srgbClr val="FF0000"/>
                </a:solidFill>
              </a:rPr>
              <a:t>lipides</a:t>
            </a:r>
            <a:r>
              <a:rPr lang="fr-FR" sz="3600" dirty="0">
                <a:solidFill>
                  <a:srgbClr val="0070C0"/>
                </a:solidFill>
              </a:rPr>
              <a:t>.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J’EN DEDUIS </a:t>
            </a:r>
            <a:r>
              <a:rPr lang="fr-FR" sz="3600" dirty="0">
                <a:solidFill>
                  <a:srgbClr val="0070C0"/>
                </a:solidFill>
              </a:rPr>
              <a:t>que la pancréatine n’est pas capable de transformer les </a:t>
            </a:r>
            <a:r>
              <a:rPr lang="fr-FR" sz="3600" b="1" dirty="0">
                <a:solidFill>
                  <a:srgbClr val="FF0000"/>
                </a:solidFill>
              </a:rPr>
              <a:t>lipides</a:t>
            </a:r>
            <a:r>
              <a:rPr lang="fr-FR" sz="3600" dirty="0">
                <a:solidFill>
                  <a:srgbClr val="0070C0"/>
                </a:solidFill>
              </a:rPr>
              <a:t> en </a:t>
            </a:r>
            <a:r>
              <a:rPr lang="fr-FR" sz="3600" b="1" dirty="0">
                <a:solidFill>
                  <a:srgbClr val="FF0000"/>
                </a:solidFill>
              </a:rPr>
              <a:t>acides gras</a:t>
            </a:r>
            <a:r>
              <a:rPr lang="fr-FR" sz="36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545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 n°2: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39261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</a:rPr>
              <a:t>JE COMPARE </a:t>
            </a:r>
            <a:r>
              <a:rPr lang="fr-FR" sz="3600" dirty="0">
                <a:solidFill>
                  <a:srgbClr val="0070C0"/>
                </a:solidFill>
              </a:rPr>
              <a:t>la présence de lipide dans l’expérience témoin (AVEC pancréatine) et l’expérience contraire </a:t>
            </a:r>
            <a:br>
              <a:rPr lang="fr-FR" sz="3600" dirty="0">
                <a:solidFill>
                  <a:srgbClr val="0070C0"/>
                </a:solidFill>
              </a:rPr>
            </a:br>
            <a:r>
              <a:rPr lang="fr-FR" sz="3600" dirty="0">
                <a:solidFill>
                  <a:srgbClr val="0070C0"/>
                </a:solidFill>
              </a:rPr>
              <a:t>(SANS pancréatine)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JE CONSTATE </a:t>
            </a:r>
            <a:r>
              <a:rPr lang="fr-FR" sz="3600" dirty="0">
                <a:solidFill>
                  <a:srgbClr val="0070C0"/>
                </a:solidFill>
              </a:rPr>
              <a:t>qu’avec pancréatine ou sans pancréatine, il y a toujours des lipides.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J’EN DEDUIS </a:t>
            </a:r>
            <a:r>
              <a:rPr lang="fr-FR" sz="3600" dirty="0">
                <a:solidFill>
                  <a:srgbClr val="0070C0"/>
                </a:solidFill>
              </a:rPr>
              <a:t>que </a:t>
            </a:r>
            <a:r>
              <a:rPr lang="fr-FR" sz="3600" b="1" dirty="0">
                <a:solidFill>
                  <a:schemeClr val="accent2"/>
                </a:solidFill>
              </a:rPr>
              <a:t>la pancréatine n’est pas capable de transformer les lipides en acides gras</a:t>
            </a:r>
            <a:r>
              <a:rPr lang="fr-FR" sz="360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ED8DAE-D795-4860-85E0-969458B31B2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48444">
            <a:off x="7953661" y="5415664"/>
            <a:ext cx="1294114" cy="86496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29BBD87-0590-4FC5-9827-B3B94DF8FD24}"/>
              </a:ext>
            </a:extLst>
          </p:cNvPr>
          <p:cNvSpPr txBox="1"/>
          <p:nvPr/>
        </p:nvSpPr>
        <p:spPr>
          <a:xfrm rot="197830">
            <a:off x="9139188" y="5599585"/>
            <a:ext cx="2295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2"/>
                </a:solidFill>
              </a:rPr>
              <a:t>Morceau de réponse n°2</a:t>
            </a:r>
          </a:p>
        </p:txBody>
      </p:sp>
    </p:spTree>
    <p:extLst>
      <p:ext uri="{BB962C8B-B14F-4D97-AF65-F5344CB8AC3E}">
        <p14:creationId xmlns:p14="http://schemas.microsoft.com/office/powerpoint/2010/main" val="96724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>
            <a:extLst>
              <a:ext uri="{FF2B5EF4-FFF2-40B4-BE49-F238E27FC236}">
                <a16:creationId xmlns:a16="http://schemas.microsoft.com/office/drawing/2014/main" id="{93ABC6E8-511D-4121-B81D-EF7E5B03AD85}"/>
              </a:ext>
            </a:extLst>
          </p:cNvPr>
          <p:cNvSpPr txBox="1">
            <a:spLocks/>
          </p:cNvSpPr>
          <p:nvPr/>
        </p:nvSpPr>
        <p:spPr>
          <a:xfrm>
            <a:off x="300990" y="287569"/>
            <a:ext cx="11563350" cy="2725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fr-FR" b="1" u="sng" dirty="0">
                <a:solidFill>
                  <a:srgbClr val="FF0000"/>
                </a:solidFill>
              </a:rPr>
              <a:t>PROBLEME :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0070C0"/>
                </a:solidFill>
              </a:rPr>
              <a:t>Comment nos organes transforment-ils les différentes composantes des aliments en différents nutriments?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b="1" u="sng" dirty="0">
                <a:solidFill>
                  <a:srgbClr val="FF0000"/>
                </a:solidFill>
              </a:rPr>
              <a:t>HYPOTHESE :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0070C0"/>
                </a:solidFill>
              </a:rPr>
              <a:t>Nos organes transforment les différentes composantes des aliments en différents nutriments certainement grâce à une seule et même enzyme.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b="1" u="sng" dirty="0">
                <a:solidFill>
                  <a:srgbClr val="FF0000"/>
                </a:solidFill>
              </a:rPr>
              <a:t>EXPERIENCES :</a:t>
            </a:r>
          </a:p>
          <a:p>
            <a:pPr marL="0" indent="0">
              <a:buNone/>
            </a:pPr>
            <a:endParaRPr lang="fr-FR" sz="4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051101-3437-4CBC-99FC-AA39524FE4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4837452" y="2685538"/>
            <a:ext cx="3714723" cy="327543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E7B3D3E-9421-4A7B-B6BF-9272A3F23B02}"/>
              </a:ext>
            </a:extLst>
          </p:cNvPr>
          <p:cNvSpPr txBox="1"/>
          <p:nvPr/>
        </p:nvSpPr>
        <p:spPr>
          <a:xfrm>
            <a:off x="51146" y="2496308"/>
            <a:ext cx="62006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03600" algn="l"/>
              </a:tabLst>
            </a:pPr>
            <a:r>
              <a:rPr lang="fr-FR" sz="2800" b="1" dirty="0">
                <a:solidFill>
                  <a:schemeClr val="accent2"/>
                </a:solidFill>
              </a:rPr>
              <a:t>	</a:t>
            </a:r>
            <a:r>
              <a:rPr lang="fr-FR" sz="2800" b="1" u="sng" dirty="0">
                <a:solidFill>
                  <a:schemeClr val="accent2"/>
                </a:solidFill>
              </a:rPr>
              <a:t>SUBSTRATS</a:t>
            </a:r>
            <a:r>
              <a:rPr lang="fr-FR" sz="2800" b="1" dirty="0"/>
              <a:t> </a:t>
            </a:r>
          </a:p>
          <a:p>
            <a:pPr>
              <a:tabLst>
                <a:tab pos="2509838" algn="l"/>
              </a:tabLst>
            </a:pPr>
            <a:r>
              <a:rPr lang="fr-FR" sz="2800" b="1" dirty="0"/>
              <a:t>	que je peux mélanger :</a:t>
            </a:r>
          </a:p>
          <a:p>
            <a:pPr algn="ctr"/>
            <a:r>
              <a:rPr lang="fr-FR" sz="1200" b="1" dirty="0"/>
              <a:t> </a:t>
            </a:r>
            <a:endParaRPr lang="fr-FR" sz="2400" b="1" dirty="0"/>
          </a:p>
          <a:p>
            <a:pPr marL="457200" indent="-457200">
              <a:buFontTx/>
              <a:buChar char="-"/>
            </a:pPr>
            <a:r>
              <a:rPr lang="fr-FR" sz="2200" b="1" dirty="0">
                <a:solidFill>
                  <a:schemeClr val="accent2"/>
                </a:solidFill>
              </a:rPr>
              <a:t>GLUCIDE</a:t>
            </a:r>
            <a:r>
              <a:rPr lang="fr-FR" sz="2200" dirty="0"/>
              <a:t> (Empois d’amidon </a:t>
            </a:r>
            <a:r>
              <a:rPr lang="fr-FR" sz="2200" dirty="0">
                <a:sym typeface="Wingdings" panose="05000000000000000000" pitchFamily="2" charset="2"/>
              </a:rPr>
              <a:t> sucre lent)</a:t>
            </a:r>
          </a:p>
          <a:p>
            <a:pPr marL="457200" indent="-457200">
              <a:buFontTx/>
              <a:buChar char="-"/>
            </a:pPr>
            <a:r>
              <a:rPr lang="fr-FR" sz="2200" b="1" dirty="0">
                <a:solidFill>
                  <a:schemeClr val="accent2"/>
                </a:solidFill>
              </a:rPr>
              <a:t>PROTIDE</a:t>
            </a:r>
            <a:r>
              <a:rPr lang="fr-FR" sz="2200" dirty="0"/>
              <a:t> (Ovalbumine</a:t>
            </a:r>
            <a:r>
              <a:rPr lang="fr-FR" sz="2200" dirty="0">
                <a:sym typeface="Wingdings" panose="05000000000000000000" pitchFamily="2" charset="2"/>
              </a:rPr>
              <a:t>)</a:t>
            </a:r>
          </a:p>
          <a:p>
            <a:pPr marL="457200" indent="-457200">
              <a:buFontTx/>
              <a:buChar char="-"/>
            </a:pPr>
            <a:r>
              <a:rPr lang="fr-FR" sz="2200" b="1" dirty="0">
                <a:solidFill>
                  <a:schemeClr val="accent2"/>
                </a:solidFill>
              </a:rPr>
              <a:t>LIPIDE</a:t>
            </a:r>
            <a:r>
              <a:rPr lang="fr-FR" sz="2200" dirty="0"/>
              <a:t> (Huile</a:t>
            </a:r>
            <a:r>
              <a:rPr lang="fr-FR" sz="2200" dirty="0">
                <a:sym typeface="Wingdings" panose="05000000000000000000" pitchFamily="2" charset="2"/>
              </a:rPr>
              <a:t>)</a:t>
            </a:r>
          </a:p>
          <a:p>
            <a:pPr marL="457200" indent="-457200">
              <a:buFontTx/>
              <a:buChar char="-"/>
            </a:pPr>
            <a:r>
              <a:rPr lang="fr-FR" sz="2200" b="1" dirty="0">
                <a:solidFill>
                  <a:schemeClr val="accent2"/>
                </a:solidFill>
                <a:sym typeface="Wingdings" panose="05000000000000000000" pitchFamily="2" charset="2"/>
              </a:rPr>
              <a:t>NUTRIMENT</a:t>
            </a:r>
            <a:r>
              <a:rPr lang="fr-FR" sz="2200" dirty="0">
                <a:sym typeface="Wingdings" panose="05000000000000000000" pitchFamily="2" charset="2"/>
              </a:rPr>
              <a:t> (Glucose  sucre rapide)</a:t>
            </a:r>
          </a:p>
          <a:p>
            <a:pPr marL="457200" indent="-457200">
              <a:buFontTx/>
              <a:buChar char="-"/>
            </a:pPr>
            <a:r>
              <a:rPr lang="fr-FR" sz="2200" b="1" dirty="0">
                <a:solidFill>
                  <a:schemeClr val="accent2"/>
                </a:solidFill>
                <a:sym typeface="Wingdings" panose="05000000000000000000" pitchFamily="2" charset="2"/>
              </a:rPr>
              <a:t>EAU</a:t>
            </a:r>
          </a:p>
          <a:p>
            <a:pPr marL="457200" indent="-457200">
              <a:buFontTx/>
              <a:buChar char="-"/>
            </a:pPr>
            <a:r>
              <a:rPr lang="fr-FR" sz="2200" b="1" dirty="0">
                <a:solidFill>
                  <a:schemeClr val="accent2"/>
                </a:solidFill>
                <a:sym typeface="Wingdings" panose="05000000000000000000" pitchFamily="2" charset="2"/>
              </a:rPr>
              <a:t>ENZYME </a:t>
            </a:r>
            <a:r>
              <a:rPr lang="fr-FR" sz="2200" dirty="0">
                <a:sym typeface="Wingdings" panose="05000000000000000000" pitchFamily="2" charset="2"/>
              </a:rPr>
              <a:t>(Pancréatine)</a:t>
            </a:r>
            <a:endParaRPr lang="fr-FR" sz="22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467DDA3-25A3-40A0-9D44-952DC2B51D6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6967577" y="2406441"/>
            <a:ext cx="773939" cy="125532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62C5CC8-A94E-4FBD-B66C-1ABD8831F95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5640450" y="2406441"/>
            <a:ext cx="773939" cy="125532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DD1D2F3-BD74-42AE-8163-B870A126F916}"/>
              </a:ext>
            </a:extLst>
          </p:cNvPr>
          <p:cNvSpPr txBox="1"/>
          <p:nvPr/>
        </p:nvSpPr>
        <p:spPr>
          <a:xfrm>
            <a:off x="7623913" y="2542615"/>
            <a:ext cx="326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1 seul </a:t>
            </a:r>
            <a:r>
              <a:rPr lang="fr-FR" sz="2800" b="1" u="sng" dirty="0">
                <a:solidFill>
                  <a:srgbClr val="0070C0"/>
                </a:solidFill>
              </a:rPr>
              <a:t>REACTIF</a:t>
            </a:r>
            <a:endParaRPr lang="fr-FR" sz="2800" b="1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1452248-99A1-4C63-B908-DA798F276E51}"/>
              </a:ext>
            </a:extLst>
          </p:cNvPr>
          <p:cNvGrpSpPr/>
          <p:nvPr/>
        </p:nvGrpSpPr>
        <p:grpSpPr>
          <a:xfrm>
            <a:off x="7571872" y="3233840"/>
            <a:ext cx="2145121" cy="2222323"/>
            <a:chOff x="6995927" y="3308173"/>
            <a:chExt cx="2879594" cy="2983230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A58B8CF0-C53D-4333-9AEB-740E27029E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1" t="17000" r="17555" b="15833"/>
            <a:stretch/>
          </p:blipFill>
          <p:spPr>
            <a:xfrm rot="1307475">
              <a:off x="6995927" y="3308173"/>
              <a:ext cx="2879594" cy="2983230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3D4427D-61C1-4609-9FA5-EDE03E6744F4}"/>
                </a:ext>
              </a:extLst>
            </p:cNvPr>
            <p:cNvSpPr txBox="1"/>
            <p:nvPr/>
          </p:nvSpPr>
          <p:spPr>
            <a:xfrm rot="945006">
              <a:off x="8059071" y="3881120"/>
              <a:ext cx="1619929" cy="351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/>
                <a:t>Livret de réactifs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BF318-CF8A-418F-A299-6D52C1ACDBC1}"/>
              </a:ext>
            </a:extLst>
          </p:cNvPr>
          <p:cNvSpPr/>
          <p:nvPr/>
        </p:nvSpPr>
        <p:spPr>
          <a:xfrm rot="20896270">
            <a:off x="9687871" y="4391334"/>
            <a:ext cx="23019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Témoins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1D6774-852E-40BE-8AA9-867D7BD9189C}"/>
              </a:ext>
            </a:extLst>
          </p:cNvPr>
          <p:cNvSpPr/>
          <p:nvPr/>
        </p:nvSpPr>
        <p:spPr>
          <a:xfrm rot="21043290">
            <a:off x="9285556" y="5159044"/>
            <a:ext cx="28066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Contraires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AE91F4D8-3E25-449C-9FB8-FB6456CCF6AD}"/>
              </a:ext>
            </a:extLst>
          </p:cNvPr>
          <p:cNvSpPr txBox="1">
            <a:spLocks/>
          </p:cNvSpPr>
          <p:nvPr/>
        </p:nvSpPr>
        <p:spPr>
          <a:xfrm>
            <a:off x="300990" y="5778112"/>
            <a:ext cx="11563350" cy="102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u="sng" dirty="0">
                <a:solidFill>
                  <a:srgbClr val="FF0000"/>
                </a:solidFill>
              </a:rPr>
              <a:t>RESULTATS :</a:t>
            </a:r>
            <a:r>
              <a:rPr lang="fr-FR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fr-FR" b="1" u="sng" dirty="0">
                <a:solidFill>
                  <a:srgbClr val="FF0000"/>
                </a:solidFill>
              </a:rPr>
              <a:t>INTERPRETATION :</a:t>
            </a:r>
            <a:r>
              <a:rPr lang="fr-FR" b="1" dirty="0"/>
              <a:t> (Je compare – Je constate – J’en déduis)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032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 n°3: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39261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</a:rPr>
              <a:t>JE COMPARE </a:t>
            </a:r>
            <a:r>
              <a:rPr lang="fr-FR" sz="3600" dirty="0">
                <a:solidFill>
                  <a:srgbClr val="0070C0"/>
                </a:solidFill>
              </a:rPr>
              <a:t>la présence de lipide dans l’expérience témoin (AVEC pancréatine) et l’expérience contraire </a:t>
            </a:r>
            <a:br>
              <a:rPr lang="fr-FR" sz="3600" dirty="0">
                <a:solidFill>
                  <a:srgbClr val="0070C0"/>
                </a:solidFill>
              </a:rPr>
            </a:br>
            <a:r>
              <a:rPr lang="fr-FR" sz="3600" dirty="0">
                <a:solidFill>
                  <a:srgbClr val="0070C0"/>
                </a:solidFill>
              </a:rPr>
              <a:t>(SANS pancréatine)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JE CONSTATE </a:t>
            </a:r>
            <a:r>
              <a:rPr lang="fr-FR" sz="3600" dirty="0">
                <a:solidFill>
                  <a:srgbClr val="0070C0"/>
                </a:solidFill>
              </a:rPr>
              <a:t>qu’avec pancréatine ou sans pancréatine, il y a toujours des lipides.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J’EN DEDUIS </a:t>
            </a:r>
            <a:r>
              <a:rPr lang="fr-FR" sz="3600" dirty="0">
                <a:solidFill>
                  <a:srgbClr val="0070C0"/>
                </a:solidFill>
              </a:rPr>
              <a:t>que </a:t>
            </a:r>
            <a:r>
              <a:rPr lang="fr-FR" sz="3600" dirty="0">
                <a:solidFill>
                  <a:schemeClr val="accent1"/>
                </a:solidFill>
              </a:rPr>
              <a:t>la pancréatine n’est pas capable de transformer les lipides en acides gras.</a:t>
            </a:r>
          </a:p>
        </p:txBody>
      </p:sp>
    </p:spTree>
    <p:extLst>
      <p:ext uri="{BB962C8B-B14F-4D97-AF65-F5344CB8AC3E}">
        <p14:creationId xmlns:p14="http://schemas.microsoft.com/office/powerpoint/2010/main" val="130626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 n°3: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39261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</a:rPr>
              <a:t>JE COMPARE </a:t>
            </a:r>
            <a:r>
              <a:rPr lang="fr-FR" sz="3600" dirty="0">
                <a:solidFill>
                  <a:srgbClr val="0070C0"/>
                </a:solidFill>
              </a:rPr>
              <a:t>la présence de </a:t>
            </a:r>
            <a:r>
              <a:rPr lang="fr-FR" sz="3600" b="1" dirty="0">
                <a:solidFill>
                  <a:srgbClr val="FF0000"/>
                </a:solidFill>
              </a:rPr>
              <a:t>glucide (sucre lent)</a:t>
            </a:r>
            <a:r>
              <a:rPr lang="fr-FR" sz="3600" dirty="0">
                <a:solidFill>
                  <a:srgbClr val="0070C0"/>
                </a:solidFill>
              </a:rPr>
              <a:t> dans l’expérience témoin (AVEC pancréatine) et l’expérience contraire (SANS pancréatine)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JE CONSTATE </a:t>
            </a:r>
            <a:r>
              <a:rPr lang="fr-FR" sz="3600" dirty="0">
                <a:solidFill>
                  <a:srgbClr val="0070C0"/>
                </a:solidFill>
              </a:rPr>
              <a:t>qu’avec pancréatine ou sans pancréatine, il y a toujours des lipides.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J’EN DEDUIS </a:t>
            </a:r>
            <a:r>
              <a:rPr lang="fr-FR" sz="3600" dirty="0">
                <a:solidFill>
                  <a:srgbClr val="0070C0"/>
                </a:solidFill>
              </a:rPr>
              <a:t>que </a:t>
            </a:r>
            <a:r>
              <a:rPr lang="fr-FR" sz="3600" dirty="0">
                <a:solidFill>
                  <a:schemeClr val="accent1"/>
                </a:solidFill>
              </a:rPr>
              <a:t>la pancréatine n’est pas capable de transformer les lipides en acides gras.</a:t>
            </a:r>
          </a:p>
        </p:txBody>
      </p:sp>
    </p:spTree>
    <p:extLst>
      <p:ext uri="{BB962C8B-B14F-4D97-AF65-F5344CB8AC3E}">
        <p14:creationId xmlns:p14="http://schemas.microsoft.com/office/powerpoint/2010/main" val="368766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 n°3: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392612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</a:rPr>
              <a:t>JE COMPARE </a:t>
            </a:r>
            <a:r>
              <a:rPr lang="fr-FR" sz="3600" dirty="0">
                <a:solidFill>
                  <a:srgbClr val="0070C0"/>
                </a:solidFill>
              </a:rPr>
              <a:t>la présence de </a:t>
            </a:r>
            <a:r>
              <a:rPr lang="fr-FR" sz="3600" b="1" dirty="0">
                <a:solidFill>
                  <a:srgbClr val="FF0000"/>
                </a:solidFill>
              </a:rPr>
              <a:t>glucide (sucre lent)</a:t>
            </a:r>
            <a:r>
              <a:rPr lang="fr-FR" sz="3600" dirty="0">
                <a:solidFill>
                  <a:srgbClr val="0070C0"/>
                </a:solidFill>
              </a:rPr>
              <a:t> dans l’expérience témoin (AVEC pancréatine) et l’expérience contraire (SANS pancréatine)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JE CONSTATE </a:t>
            </a:r>
            <a:r>
              <a:rPr lang="fr-FR" sz="3600" dirty="0">
                <a:solidFill>
                  <a:srgbClr val="0070C0"/>
                </a:solidFill>
              </a:rPr>
              <a:t>qu’avec pancréatine, </a:t>
            </a:r>
            <a:r>
              <a:rPr lang="fr-FR" sz="3600" b="1" dirty="0">
                <a:solidFill>
                  <a:srgbClr val="FF0000"/>
                </a:solidFill>
              </a:rPr>
              <a:t>il y n’y a plus de glucide (sucre lent)</a:t>
            </a:r>
            <a:r>
              <a:rPr lang="fr-FR" sz="3600" dirty="0">
                <a:solidFill>
                  <a:srgbClr val="0070C0"/>
                </a:solidFill>
              </a:rPr>
              <a:t>, tandis que sans pancréatine, il y a toujours des lipides.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J’EN DEDUIS </a:t>
            </a:r>
            <a:r>
              <a:rPr lang="fr-FR" sz="3600" dirty="0">
                <a:solidFill>
                  <a:srgbClr val="0070C0"/>
                </a:solidFill>
              </a:rPr>
              <a:t>que </a:t>
            </a:r>
            <a:r>
              <a:rPr lang="fr-FR" sz="3600" dirty="0">
                <a:solidFill>
                  <a:schemeClr val="accent1"/>
                </a:solidFill>
              </a:rPr>
              <a:t>la pancréatine n’est pas capable de transformer les lipides en acides gras.</a:t>
            </a:r>
          </a:p>
        </p:txBody>
      </p:sp>
    </p:spTree>
    <p:extLst>
      <p:ext uri="{BB962C8B-B14F-4D97-AF65-F5344CB8AC3E}">
        <p14:creationId xmlns:p14="http://schemas.microsoft.com/office/powerpoint/2010/main" val="49587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 n°3: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392612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</a:rPr>
              <a:t>JE COMPARE </a:t>
            </a:r>
            <a:r>
              <a:rPr lang="fr-FR" sz="3600" dirty="0">
                <a:solidFill>
                  <a:srgbClr val="0070C0"/>
                </a:solidFill>
              </a:rPr>
              <a:t>la présence de </a:t>
            </a:r>
            <a:r>
              <a:rPr lang="fr-FR" sz="3600" b="1" dirty="0">
                <a:solidFill>
                  <a:srgbClr val="FF0000"/>
                </a:solidFill>
              </a:rPr>
              <a:t>glucide (sucre lent)</a:t>
            </a:r>
            <a:r>
              <a:rPr lang="fr-FR" sz="3600" dirty="0">
                <a:solidFill>
                  <a:srgbClr val="0070C0"/>
                </a:solidFill>
              </a:rPr>
              <a:t> dans l’expérience témoin (AVEC pancréatine) et l’expérience contraire (SANS pancréatine)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JE CONSTATE </a:t>
            </a:r>
            <a:r>
              <a:rPr lang="fr-FR" sz="3600" dirty="0">
                <a:solidFill>
                  <a:srgbClr val="0070C0"/>
                </a:solidFill>
              </a:rPr>
              <a:t>qu’avec pancréatine, </a:t>
            </a:r>
            <a:r>
              <a:rPr lang="fr-FR" sz="3600" b="1" dirty="0">
                <a:solidFill>
                  <a:srgbClr val="FF0000"/>
                </a:solidFill>
              </a:rPr>
              <a:t>il y n’y a plus de glucide (sucre lent)</a:t>
            </a:r>
            <a:r>
              <a:rPr lang="fr-FR" sz="3600" dirty="0">
                <a:solidFill>
                  <a:srgbClr val="0070C0"/>
                </a:solidFill>
              </a:rPr>
              <a:t>, tandis que sans pancréatine, il y a toujours des </a:t>
            </a:r>
            <a:r>
              <a:rPr lang="fr-FR" sz="3600" b="1" dirty="0">
                <a:solidFill>
                  <a:srgbClr val="FF0000"/>
                </a:solidFill>
              </a:rPr>
              <a:t>glucides (sucres lents)</a:t>
            </a:r>
            <a:r>
              <a:rPr lang="fr-FR" sz="3600" dirty="0">
                <a:solidFill>
                  <a:srgbClr val="0070C0"/>
                </a:solidFill>
              </a:rPr>
              <a:t>.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J’EN DEDUIS </a:t>
            </a:r>
            <a:r>
              <a:rPr lang="fr-FR" sz="3600" dirty="0">
                <a:solidFill>
                  <a:srgbClr val="0070C0"/>
                </a:solidFill>
              </a:rPr>
              <a:t>que </a:t>
            </a:r>
            <a:r>
              <a:rPr lang="fr-FR" sz="3600" dirty="0">
                <a:solidFill>
                  <a:schemeClr val="accent1"/>
                </a:solidFill>
              </a:rPr>
              <a:t>la pancréatine n’est pas capable de transformer les lipides en acides gras.</a:t>
            </a:r>
          </a:p>
        </p:txBody>
      </p:sp>
    </p:spTree>
    <p:extLst>
      <p:ext uri="{BB962C8B-B14F-4D97-AF65-F5344CB8AC3E}">
        <p14:creationId xmlns:p14="http://schemas.microsoft.com/office/powerpoint/2010/main" val="25443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 n°3: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392612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</a:rPr>
              <a:t>JE COMPARE </a:t>
            </a:r>
            <a:r>
              <a:rPr lang="fr-FR" sz="3600" dirty="0">
                <a:solidFill>
                  <a:srgbClr val="0070C0"/>
                </a:solidFill>
              </a:rPr>
              <a:t>la présence de </a:t>
            </a:r>
            <a:r>
              <a:rPr lang="fr-FR" sz="3600" b="1" dirty="0">
                <a:solidFill>
                  <a:srgbClr val="FF0000"/>
                </a:solidFill>
              </a:rPr>
              <a:t>glucide (sucre lent)</a:t>
            </a:r>
            <a:r>
              <a:rPr lang="fr-FR" sz="3600" dirty="0">
                <a:solidFill>
                  <a:srgbClr val="0070C0"/>
                </a:solidFill>
              </a:rPr>
              <a:t> dans l’expérience témoin (AVEC pancréatine) et l’expérience contraire (SANS pancréatine)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JE CONSTATE </a:t>
            </a:r>
            <a:r>
              <a:rPr lang="fr-FR" sz="3600" dirty="0">
                <a:solidFill>
                  <a:srgbClr val="0070C0"/>
                </a:solidFill>
              </a:rPr>
              <a:t>qu’avec pancréatine, </a:t>
            </a:r>
            <a:r>
              <a:rPr lang="fr-FR" sz="3600" b="1" dirty="0">
                <a:solidFill>
                  <a:srgbClr val="FF0000"/>
                </a:solidFill>
              </a:rPr>
              <a:t>il y n’y a plus de glucide (sucre lent)</a:t>
            </a:r>
            <a:r>
              <a:rPr lang="fr-FR" sz="3600" dirty="0">
                <a:solidFill>
                  <a:srgbClr val="0070C0"/>
                </a:solidFill>
              </a:rPr>
              <a:t>, tandis que sans pancréatine, il y a toujours des </a:t>
            </a:r>
            <a:r>
              <a:rPr lang="fr-FR" sz="3600" b="1" dirty="0">
                <a:solidFill>
                  <a:srgbClr val="FF0000"/>
                </a:solidFill>
              </a:rPr>
              <a:t>glucides (sucres lents)</a:t>
            </a:r>
            <a:r>
              <a:rPr lang="fr-FR" sz="3600" dirty="0">
                <a:solidFill>
                  <a:srgbClr val="0070C0"/>
                </a:solidFill>
              </a:rPr>
              <a:t>.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J’EN DEDUIS </a:t>
            </a:r>
            <a:r>
              <a:rPr lang="fr-FR" sz="3600" dirty="0">
                <a:solidFill>
                  <a:srgbClr val="0070C0"/>
                </a:solidFill>
              </a:rPr>
              <a:t>que </a:t>
            </a:r>
            <a:r>
              <a:rPr lang="fr-FR" sz="3600" dirty="0">
                <a:solidFill>
                  <a:schemeClr val="accent1"/>
                </a:solidFill>
              </a:rPr>
              <a:t>la pancréatine </a:t>
            </a:r>
            <a:r>
              <a:rPr lang="fr-FR" sz="3600" b="1" dirty="0">
                <a:solidFill>
                  <a:srgbClr val="FF0000"/>
                </a:solidFill>
              </a:rPr>
              <a:t>est capable </a:t>
            </a:r>
            <a:r>
              <a:rPr lang="fr-FR" sz="3600" dirty="0">
                <a:solidFill>
                  <a:schemeClr val="accent1"/>
                </a:solidFill>
              </a:rPr>
              <a:t>de transformer les lipides en acides gras.</a:t>
            </a:r>
          </a:p>
        </p:txBody>
      </p:sp>
    </p:spTree>
    <p:extLst>
      <p:ext uri="{BB962C8B-B14F-4D97-AF65-F5344CB8AC3E}">
        <p14:creationId xmlns:p14="http://schemas.microsoft.com/office/powerpoint/2010/main" val="324151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 n°3: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392612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</a:rPr>
              <a:t>JE COMPARE </a:t>
            </a:r>
            <a:r>
              <a:rPr lang="fr-FR" sz="3600" dirty="0">
                <a:solidFill>
                  <a:srgbClr val="0070C0"/>
                </a:solidFill>
              </a:rPr>
              <a:t>la présence de </a:t>
            </a:r>
            <a:r>
              <a:rPr lang="fr-FR" sz="3600" b="1" dirty="0">
                <a:solidFill>
                  <a:srgbClr val="FF0000"/>
                </a:solidFill>
              </a:rPr>
              <a:t>glucide (sucre lent)</a:t>
            </a:r>
            <a:r>
              <a:rPr lang="fr-FR" sz="3600" dirty="0">
                <a:solidFill>
                  <a:srgbClr val="0070C0"/>
                </a:solidFill>
              </a:rPr>
              <a:t> dans l’expérience témoin (AVEC pancréatine) et l’expérience contraire (SANS pancréatine)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JE CONSTATE </a:t>
            </a:r>
            <a:r>
              <a:rPr lang="fr-FR" sz="3600" dirty="0">
                <a:solidFill>
                  <a:srgbClr val="0070C0"/>
                </a:solidFill>
              </a:rPr>
              <a:t>qu’avec pancréatine, </a:t>
            </a:r>
            <a:r>
              <a:rPr lang="fr-FR" sz="3600" b="1" dirty="0">
                <a:solidFill>
                  <a:srgbClr val="FF0000"/>
                </a:solidFill>
              </a:rPr>
              <a:t>il y n’y a plus de glucide (sucre lent)</a:t>
            </a:r>
            <a:r>
              <a:rPr lang="fr-FR" sz="3600" dirty="0">
                <a:solidFill>
                  <a:srgbClr val="0070C0"/>
                </a:solidFill>
              </a:rPr>
              <a:t>, tandis que sans pancréatine, il y a toujours des </a:t>
            </a:r>
            <a:r>
              <a:rPr lang="fr-FR" sz="3600" b="1" dirty="0">
                <a:solidFill>
                  <a:srgbClr val="FF0000"/>
                </a:solidFill>
              </a:rPr>
              <a:t>glucides (sucres lents)</a:t>
            </a:r>
            <a:r>
              <a:rPr lang="fr-FR" sz="3600" dirty="0">
                <a:solidFill>
                  <a:srgbClr val="0070C0"/>
                </a:solidFill>
              </a:rPr>
              <a:t>.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J’EN DEDUIS </a:t>
            </a:r>
            <a:r>
              <a:rPr lang="fr-FR" sz="3600" dirty="0">
                <a:solidFill>
                  <a:srgbClr val="0070C0"/>
                </a:solidFill>
              </a:rPr>
              <a:t>que </a:t>
            </a:r>
            <a:r>
              <a:rPr lang="fr-FR" sz="3600" dirty="0">
                <a:solidFill>
                  <a:schemeClr val="accent1"/>
                </a:solidFill>
              </a:rPr>
              <a:t>la pancréatine </a:t>
            </a:r>
            <a:r>
              <a:rPr lang="fr-FR" sz="3600" b="1" dirty="0">
                <a:solidFill>
                  <a:srgbClr val="FF0000"/>
                </a:solidFill>
              </a:rPr>
              <a:t>est capable </a:t>
            </a:r>
            <a:r>
              <a:rPr lang="fr-FR" sz="3600" dirty="0">
                <a:solidFill>
                  <a:schemeClr val="accent1"/>
                </a:solidFill>
              </a:rPr>
              <a:t>de transformer les glucides </a:t>
            </a:r>
            <a:r>
              <a:rPr lang="fr-FR" sz="3600" b="1" dirty="0">
                <a:solidFill>
                  <a:srgbClr val="FF0000"/>
                </a:solidFill>
              </a:rPr>
              <a:t>(sucres lents) </a:t>
            </a:r>
            <a:r>
              <a:rPr lang="fr-FR" sz="3600" dirty="0">
                <a:solidFill>
                  <a:schemeClr val="accent1"/>
                </a:solidFill>
              </a:rPr>
              <a:t>en acides gras.</a:t>
            </a:r>
          </a:p>
        </p:txBody>
      </p:sp>
    </p:spTree>
    <p:extLst>
      <p:ext uri="{BB962C8B-B14F-4D97-AF65-F5344CB8AC3E}">
        <p14:creationId xmlns:p14="http://schemas.microsoft.com/office/powerpoint/2010/main" val="165847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 n°3: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392612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</a:rPr>
              <a:t>JE COMPARE </a:t>
            </a:r>
            <a:r>
              <a:rPr lang="fr-FR" sz="3600" dirty="0">
                <a:solidFill>
                  <a:srgbClr val="0070C0"/>
                </a:solidFill>
              </a:rPr>
              <a:t>la présence de </a:t>
            </a:r>
            <a:r>
              <a:rPr lang="fr-FR" sz="3600" b="1" dirty="0">
                <a:solidFill>
                  <a:srgbClr val="FF0000"/>
                </a:solidFill>
              </a:rPr>
              <a:t>glucide (sucre lent)</a:t>
            </a:r>
            <a:r>
              <a:rPr lang="fr-FR" sz="3600" dirty="0">
                <a:solidFill>
                  <a:srgbClr val="0070C0"/>
                </a:solidFill>
              </a:rPr>
              <a:t> dans l’expérience témoin (AVEC pancréatine) et l’expérience contraire (SANS pancréatine)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JE CONSTATE </a:t>
            </a:r>
            <a:r>
              <a:rPr lang="fr-FR" sz="3600" dirty="0">
                <a:solidFill>
                  <a:srgbClr val="0070C0"/>
                </a:solidFill>
              </a:rPr>
              <a:t>qu’avec pancréatine, </a:t>
            </a:r>
            <a:r>
              <a:rPr lang="fr-FR" sz="3600" b="1" dirty="0">
                <a:solidFill>
                  <a:srgbClr val="FF0000"/>
                </a:solidFill>
              </a:rPr>
              <a:t>il y n’y a plus de glucide (sucre lent)</a:t>
            </a:r>
            <a:r>
              <a:rPr lang="fr-FR" sz="3600" dirty="0">
                <a:solidFill>
                  <a:srgbClr val="0070C0"/>
                </a:solidFill>
              </a:rPr>
              <a:t>, tandis que sans pancréatine, il y a toujours des </a:t>
            </a:r>
            <a:r>
              <a:rPr lang="fr-FR" sz="3600" b="1" dirty="0">
                <a:solidFill>
                  <a:srgbClr val="FF0000"/>
                </a:solidFill>
              </a:rPr>
              <a:t>glucides (sucres lents)</a:t>
            </a:r>
            <a:r>
              <a:rPr lang="fr-FR" sz="3600" dirty="0">
                <a:solidFill>
                  <a:srgbClr val="0070C0"/>
                </a:solidFill>
              </a:rPr>
              <a:t>.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J’EN DEDUIS </a:t>
            </a:r>
            <a:r>
              <a:rPr lang="fr-FR" sz="3600" dirty="0">
                <a:solidFill>
                  <a:srgbClr val="0070C0"/>
                </a:solidFill>
              </a:rPr>
              <a:t>que </a:t>
            </a:r>
            <a:r>
              <a:rPr lang="fr-FR" sz="3600" dirty="0">
                <a:solidFill>
                  <a:schemeClr val="accent1"/>
                </a:solidFill>
              </a:rPr>
              <a:t>la pancréatine </a:t>
            </a:r>
            <a:r>
              <a:rPr lang="fr-FR" sz="3600" b="1" dirty="0">
                <a:solidFill>
                  <a:srgbClr val="FF0000"/>
                </a:solidFill>
              </a:rPr>
              <a:t>est capable </a:t>
            </a:r>
            <a:r>
              <a:rPr lang="fr-FR" sz="3600" dirty="0">
                <a:solidFill>
                  <a:schemeClr val="accent1"/>
                </a:solidFill>
              </a:rPr>
              <a:t>de transformer les </a:t>
            </a:r>
            <a:r>
              <a:rPr lang="fr-FR" sz="3600" b="1" dirty="0">
                <a:solidFill>
                  <a:srgbClr val="FF0000"/>
                </a:solidFill>
              </a:rPr>
              <a:t>glucides</a:t>
            </a:r>
            <a:r>
              <a:rPr lang="fr-FR" sz="3600" dirty="0">
                <a:solidFill>
                  <a:schemeClr val="accent1"/>
                </a:solidFill>
              </a:rPr>
              <a:t> </a:t>
            </a:r>
            <a:r>
              <a:rPr lang="fr-FR" sz="3600" b="1" dirty="0">
                <a:solidFill>
                  <a:srgbClr val="FF0000"/>
                </a:solidFill>
              </a:rPr>
              <a:t>(sucres lents) </a:t>
            </a:r>
            <a:r>
              <a:rPr lang="fr-FR" sz="3600" dirty="0">
                <a:solidFill>
                  <a:schemeClr val="accent1"/>
                </a:solidFill>
              </a:rPr>
              <a:t>en </a:t>
            </a:r>
            <a:r>
              <a:rPr lang="fr-FR" sz="3600" b="1" dirty="0">
                <a:solidFill>
                  <a:srgbClr val="FF0000"/>
                </a:solidFill>
              </a:rPr>
              <a:t>glucose</a:t>
            </a:r>
            <a:r>
              <a:rPr lang="fr-FR" sz="3600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78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 n°3: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392612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</a:rPr>
              <a:t>JE COMPARE </a:t>
            </a:r>
            <a:r>
              <a:rPr lang="fr-FR" sz="3600" dirty="0">
                <a:solidFill>
                  <a:srgbClr val="0070C0"/>
                </a:solidFill>
              </a:rPr>
              <a:t>la présence de glucide (sucre lent) dans l’expérience témoin (AVEC pancréatine) et l’expérience contraire (SANS pancréatine)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JE CONSTATE </a:t>
            </a:r>
            <a:r>
              <a:rPr lang="fr-FR" sz="3600" dirty="0">
                <a:solidFill>
                  <a:srgbClr val="0070C0"/>
                </a:solidFill>
              </a:rPr>
              <a:t>qu’avec pancréatine, il y n’y a plus de glucide (sucre lent), tandis que sans pancréatine, il y a toujours des glucides (sucres lents).</a:t>
            </a:r>
          </a:p>
          <a:p>
            <a:pPr algn="l">
              <a:spcBef>
                <a:spcPts val="1800"/>
              </a:spcBef>
            </a:pPr>
            <a:r>
              <a:rPr lang="fr-FR" sz="3600" b="1" dirty="0">
                <a:solidFill>
                  <a:srgbClr val="0070C0"/>
                </a:solidFill>
              </a:rPr>
              <a:t>J’EN DEDUIS </a:t>
            </a:r>
            <a:r>
              <a:rPr lang="fr-FR" sz="3600" dirty="0">
                <a:solidFill>
                  <a:srgbClr val="0070C0"/>
                </a:solidFill>
              </a:rPr>
              <a:t>que </a:t>
            </a:r>
            <a:r>
              <a:rPr lang="fr-FR" sz="3600" b="1" dirty="0">
                <a:solidFill>
                  <a:schemeClr val="accent2"/>
                </a:solidFill>
              </a:rPr>
              <a:t>la pancréatine est capable de transformer les glucides (sucres lents) en glucose</a:t>
            </a:r>
            <a:r>
              <a:rPr lang="fr-FR" sz="3600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D79EC43-7E5C-4A22-9E90-6E47BADDF6C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88131" flipV="1">
            <a:off x="8807102" y="5654746"/>
            <a:ext cx="1294114" cy="86496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168E210-2E4C-4304-A1C4-E437116F7986}"/>
              </a:ext>
            </a:extLst>
          </p:cNvPr>
          <p:cNvSpPr txBox="1"/>
          <p:nvPr/>
        </p:nvSpPr>
        <p:spPr>
          <a:xfrm rot="197830">
            <a:off x="9992629" y="5838667"/>
            <a:ext cx="2295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2"/>
                </a:solidFill>
              </a:rPr>
              <a:t>Morceau de réponse n°3</a:t>
            </a:r>
          </a:p>
        </p:txBody>
      </p:sp>
    </p:spTree>
    <p:extLst>
      <p:ext uri="{BB962C8B-B14F-4D97-AF65-F5344CB8AC3E}">
        <p14:creationId xmlns:p14="http://schemas.microsoft.com/office/powerpoint/2010/main" val="334261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6582"/>
          </a:xfrm>
        </p:spPr>
        <p:txBody>
          <a:bodyPr/>
          <a:lstStyle/>
          <a:p>
            <a:r>
              <a:rPr lang="fr-FR" b="1" u="sng" dirty="0">
                <a:solidFill>
                  <a:srgbClr val="FF0000"/>
                </a:solidFill>
              </a:rPr>
              <a:t>CONCLUSION: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80" y="2392218"/>
            <a:ext cx="9144000" cy="359202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fr-FR" sz="4400" dirty="0">
                <a:solidFill>
                  <a:srgbClr val="0070C0"/>
                </a:solidFill>
              </a:rPr>
              <a:t>La pancréatine peut transformer les glucides (sucres lents) en glucose, mais pas les protides en acides aminés ni les lipides en acides gras.</a:t>
            </a:r>
          </a:p>
          <a:p>
            <a:pPr algn="l">
              <a:spcBef>
                <a:spcPts val="1800"/>
              </a:spcBef>
            </a:pPr>
            <a:r>
              <a:rPr lang="fr-FR" sz="4400" dirty="0">
                <a:solidFill>
                  <a:schemeClr val="bg1"/>
                </a:solidFill>
              </a:rPr>
              <a:t>Une seule et même enzyme n’est donc pas capable de transformer les différentes composantes des aliments en différents nutriments.</a:t>
            </a:r>
          </a:p>
          <a:p>
            <a:pPr algn="l">
              <a:spcBef>
                <a:spcPts val="1800"/>
              </a:spcBef>
            </a:pPr>
            <a:r>
              <a:rPr lang="fr-FR" sz="4400" dirty="0">
                <a:solidFill>
                  <a:schemeClr val="bg1"/>
                </a:solidFill>
              </a:rPr>
              <a:t>Notre hypothèse est donc réfutée.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EE50BE4-4BD3-405A-A71E-80EE6C798E33}"/>
              </a:ext>
            </a:extLst>
          </p:cNvPr>
          <p:cNvSpPr txBox="1"/>
          <p:nvPr/>
        </p:nvSpPr>
        <p:spPr>
          <a:xfrm>
            <a:off x="10112643" y="4027799"/>
            <a:ext cx="2133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2"/>
                </a:solidFill>
              </a:rPr>
              <a:t>Réponse au problème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B8E316A-0665-4F91-9AB8-0487C047A9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74538">
            <a:off x="8218029" y="1658750"/>
            <a:ext cx="1294114" cy="86496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F5D46A7-6634-42D9-93AE-9BAA4B586F98}"/>
              </a:ext>
            </a:extLst>
          </p:cNvPr>
          <p:cNvSpPr txBox="1"/>
          <p:nvPr/>
        </p:nvSpPr>
        <p:spPr>
          <a:xfrm rot="20721998">
            <a:off x="9273504" y="214422"/>
            <a:ext cx="27889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Résumé des interprétations (morceaux de réponse 1, 2 et 3)</a:t>
            </a:r>
          </a:p>
        </p:txBody>
      </p:sp>
    </p:spTree>
    <p:extLst>
      <p:ext uri="{BB962C8B-B14F-4D97-AF65-F5344CB8AC3E}">
        <p14:creationId xmlns:p14="http://schemas.microsoft.com/office/powerpoint/2010/main" val="44459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/>
      <p:bldP spid="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6582"/>
          </a:xfrm>
        </p:spPr>
        <p:txBody>
          <a:bodyPr/>
          <a:lstStyle/>
          <a:p>
            <a:r>
              <a:rPr lang="fr-FR" b="1" u="sng" dirty="0">
                <a:solidFill>
                  <a:srgbClr val="FF0000"/>
                </a:solidFill>
              </a:rPr>
              <a:t>PROBLEME: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92218"/>
            <a:ext cx="9144000" cy="1956262"/>
          </a:xfrm>
        </p:spPr>
        <p:txBody>
          <a:bodyPr>
            <a:normAutofit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Comment nos organes transforment-ils les différentes composantes des aliments en différents nutriments?</a:t>
            </a:r>
          </a:p>
        </p:txBody>
      </p:sp>
    </p:spTree>
    <p:extLst>
      <p:ext uri="{BB962C8B-B14F-4D97-AF65-F5344CB8AC3E}">
        <p14:creationId xmlns:p14="http://schemas.microsoft.com/office/powerpoint/2010/main" val="274686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8FCB02-6FE8-47FE-A4C9-5947BBB1A81E}"/>
              </a:ext>
            </a:extLst>
          </p:cNvPr>
          <p:cNvSpPr/>
          <p:nvPr/>
        </p:nvSpPr>
        <p:spPr>
          <a:xfrm>
            <a:off x="1367721" y="2105561"/>
            <a:ext cx="945656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Correction</a:t>
            </a:r>
          </a:p>
        </p:txBody>
      </p:sp>
    </p:spTree>
    <p:extLst>
      <p:ext uri="{BB962C8B-B14F-4D97-AF65-F5344CB8AC3E}">
        <p14:creationId xmlns:p14="http://schemas.microsoft.com/office/powerpoint/2010/main" val="37479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6582"/>
          </a:xfrm>
        </p:spPr>
        <p:txBody>
          <a:bodyPr/>
          <a:lstStyle/>
          <a:p>
            <a:r>
              <a:rPr lang="fr-FR" b="1" u="sng" dirty="0">
                <a:solidFill>
                  <a:srgbClr val="FF0000"/>
                </a:solidFill>
              </a:rPr>
              <a:t>CONCLUSION: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80" y="2392218"/>
            <a:ext cx="9144000" cy="396794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fr-FR" sz="4400" dirty="0">
                <a:solidFill>
                  <a:srgbClr val="0070C0"/>
                </a:solidFill>
              </a:rPr>
              <a:t>La pancréatine peut transformer les glucides (sucres lents) en glucose, mais pas les protides en acides aminés ni les lipides en acides gras.</a:t>
            </a:r>
          </a:p>
          <a:p>
            <a:pPr algn="l">
              <a:spcBef>
                <a:spcPts val="1800"/>
              </a:spcBef>
            </a:pPr>
            <a:r>
              <a:rPr lang="fr-FR" sz="4400" dirty="0">
                <a:solidFill>
                  <a:schemeClr val="accent2"/>
                </a:solidFill>
              </a:rPr>
              <a:t>Une seule et même enzyme n’est donc pas capable de transformer les différentes composantes des aliments en différents nutriments. Il faut donc plusieurs enzymes qui chacune est spécifique à 1 transformation.</a:t>
            </a:r>
          </a:p>
          <a:p>
            <a:pPr algn="l">
              <a:spcBef>
                <a:spcPts val="1800"/>
              </a:spcBef>
            </a:pPr>
            <a:r>
              <a:rPr lang="fr-FR" sz="4400" dirty="0">
                <a:solidFill>
                  <a:schemeClr val="bg1"/>
                </a:solidFill>
              </a:rPr>
              <a:t>Notre hypothèse est donc réfutée.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4CEB1B3-D21F-4680-B814-AF6835DFD36D}"/>
              </a:ext>
            </a:extLst>
          </p:cNvPr>
          <p:cNvSpPr txBox="1"/>
          <p:nvPr/>
        </p:nvSpPr>
        <p:spPr>
          <a:xfrm rot="234618">
            <a:off x="7755885" y="5846812"/>
            <a:ext cx="2218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92D050"/>
                </a:solidFill>
              </a:rPr>
              <a:t>Retour à l’hypothèse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55E40F8-A6B2-4F1B-BD64-80267317AC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5333" y="4077875"/>
            <a:ext cx="1294114" cy="86496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EE50BE4-4BD3-405A-A71E-80EE6C798E33}"/>
              </a:ext>
            </a:extLst>
          </p:cNvPr>
          <p:cNvSpPr txBox="1"/>
          <p:nvPr/>
        </p:nvSpPr>
        <p:spPr>
          <a:xfrm>
            <a:off x="10132936" y="4030232"/>
            <a:ext cx="2133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2"/>
                </a:solidFill>
              </a:rPr>
              <a:t>Réponse au problème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B8E316A-0665-4F91-9AB8-0487C047A9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74538">
            <a:off x="8218029" y="1658750"/>
            <a:ext cx="1294114" cy="86496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F5D46A7-6634-42D9-93AE-9BAA4B586F98}"/>
              </a:ext>
            </a:extLst>
          </p:cNvPr>
          <p:cNvSpPr txBox="1"/>
          <p:nvPr/>
        </p:nvSpPr>
        <p:spPr>
          <a:xfrm rot="20721998">
            <a:off x="9273503" y="208919"/>
            <a:ext cx="27889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Résumé des interprétations (morceaux de réponse 1, 2 et 3)</a:t>
            </a:r>
          </a:p>
        </p:txBody>
      </p:sp>
    </p:spTree>
    <p:extLst>
      <p:ext uri="{BB962C8B-B14F-4D97-AF65-F5344CB8AC3E}">
        <p14:creationId xmlns:p14="http://schemas.microsoft.com/office/powerpoint/2010/main" val="70542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6582"/>
          </a:xfrm>
        </p:spPr>
        <p:txBody>
          <a:bodyPr/>
          <a:lstStyle/>
          <a:p>
            <a:r>
              <a:rPr lang="fr-FR" b="1" u="sng" dirty="0">
                <a:solidFill>
                  <a:srgbClr val="FF0000"/>
                </a:solidFill>
              </a:rPr>
              <a:t>HYPOTHESE: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92218"/>
            <a:ext cx="9144000" cy="3012902"/>
          </a:xfrm>
        </p:spPr>
        <p:txBody>
          <a:bodyPr>
            <a:normAutofit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Nos organes transforment les différentes composantes des aliments en différents nutriments certainement grâce à une seule et même enzyme.</a:t>
            </a:r>
          </a:p>
        </p:txBody>
      </p:sp>
    </p:spTree>
    <p:extLst>
      <p:ext uri="{BB962C8B-B14F-4D97-AF65-F5344CB8AC3E}">
        <p14:creationId xmlns:p14="http://schemas.microsoft.com/office/powerpoint/2010/main" val="61933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6582"/>
          </a:xfrm>
        </p:spPr>
        <p:txBody>
          <a:bodyPr/>
          <a:lstStyle/>
          <a:p>
            <a:r>
              <a:rPr lang="fr-FR" b="1" u="sng" dirty="0">
                <a:solidFill>
                  <a:srgbClr val="FF0000"/>
                </a:solidFill>
              </a:rPr>
              <a:t>CONCLUSION: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80" y="2392218"/>
            <a:ext cx="9144000" cy="396794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fr-FR" sz="4400" dirty="0">
                <a:solidFill>
                  <a:srgbClr val="0070C0"/>
                </a:solidFill>
              </a:rPr>
              <a:t>La pancréatine peut transformer les glucides (sucres lents) en glucose, mais pas les protides en acides aminés ni les lipides en acides gras.</a:t>
            </a:r>
          </a:p>
          <a:p>
            <a:pPr algn="l">
              <a:spcBef>
                <a:spcPts val="1800"/>
              </a:spcBef>
            </a:pPr>
            <a:r>
              <a:rPr lang="fr-FR" sz="4400" dirty="0">
                <a:solidFill>
                  <a:schemeClr val="accent2"/>
                </a:solidFill>
              </a:rPr>
              <a:t>Une seule et même enzyme n’est donc pas capable de transformer les différentes composantes des aliments en différents nutriments. Il faut donc plusieurs enzymes qui chacune est spécifique à 1 transformation.</a:t>
            </a:r>
          </a:p>
          <a:p>
            <a:pPr algn="l">
              <a:spcBef>
                <a:spcPts val="1800"/>
              </a:spcBef>
            </a:pPr>
            <a:r>
              <a:rPr lang="fr-FR" sz="4400" dirty="0">
                <a:solidFill>
                  <a:srgbClr val="92D050"/>
                </a:solidFill>
              </a:rPr>
              <a:t>Notre hypothèse est donc réfutée.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2C5C68D-25F7-47E5-9D73-96919CDE060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15122">
            <a:off x="6667074" y="5772208"/>
            <a:ext cx="1294114" cy="86496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4CEB1B3-D21F-4680-B814-AF6835DFD36D}"/>
              </a:ext>
            </a:extLst>
          </p:cNvPr>
          <p:cNvSpPr txBox="1"/>
          <p:nvPr/>
        </p:nvSpPr>
        <p:spPr>
          <a:xfrm rot="234618">
            <a:off x="7755885" y="5846812"/>
            <a:ext cx="2218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92D050"/>
                </a:solidFill>
              </a:rPr>
              <a:t>Retour à l’hypothèse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55E40F8-A6B2-4F1B-BD64-80267317AC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5332" y="4074805"/>
            <a:ext cx="1294114" cy="86496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EE50BE4-4BD3-405A-A71E-80EE6C798E33}"/>
              </a:ext>
            </a:extLst>
          </p:cNvPr>
          <p:cNvSpPr txBox="1"/>
          <p:nvPr/>
        </p:nvSpPr>
        <p:spPr>
          <a:xfrm>
            <a:off x="10132936" y="4030232"/>
            <a:ext cx="2133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2"/>
                </a:solidFill>
              </a:rPr>
              <a:t>Réponse au problème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B8E316A-0665-4F91-9AB8-0487C047A9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74538">
            <a:off x="8218029" y="1658750"/>
            <a:ext cx="1294114" cy="86496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F5D46A7-6634-42D9-93AE-9BAA4B586F98}"/>
              </a:ext>
            </a:extLst>
          </p:cNvPr>
          <p:cNvSpPr txBox="1"/>
          <p:nvPr/>
        </p:nvSpPr>
        <p:spPr>
          <a:xfrm rot="20721998">
            <a:off x="9273503" y="208919"/>
            <a:ext cx="27889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Résumé des interprétations (morceaux de réponse 1, 2 et 3)</a:t>
            </a:r>
          </a:p>
        </p:txBody>
      </p:sp>
    </p:spTree>
    <p:extLst>
      <p:ext uri="{BB962C8B-B14F-4D97-AF65-F5344CB8AC3E}">
        <p14:creationId xmlns:p14="http://schemas.microsoft.com/office/powerpoint/2010/main" val="93285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9781"/>
            <a:ext cx="9144000" cy="1002001"/>
          </a:xfrm>
        </p:spPr>
        <p:txBody>
          <a:bodyPr>
            <a:normAutofit fontScale="90000"/>
          </a:bodyPr>
          <a:lstStyle/>
          <a:p>
            <a:r>
              <a:rPr lang="fr-FR" u="sng" dirty="0"/>
              <a:t>PETIT COMPLEMENT DE COURS: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53529"/>
            <a:ext cx="9144000" cy="4064144"/>
          </a:xfrm>
        </p:spPr>
        <p:txBody>
          <a:bodyPr>
            <a:normAutofit/>
          </a:bodyPr>
          <a:lstStyle/>
          <a:p>
            <a:pPr algn="l"/>
            <a:r>
              <a:rPr lang="fr-FR" sz="4400" dirty="0"/>
              <a:t>Le fait qu’une même enzyme ne puisse transformer qu’un seul type de composant des aliments en un seul type de nutriment est appelé la </a:t>
            </a:r>
            <a:r>
              <a:rPr lang="fr-FR" sz="4400" b="1" dirty="0">
                <a:solidFill>
                  <a:srgbClr val="FF0000"/>
                </a:solidFill>
              </a:rPr>
              <a:t>spécificité enzymatique</a:t>
            </a:r>
            <a:r>
              <a:rPr lang="fr-FR" sz="4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7184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EXPERIENCES: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B761A2-A62D-465F-BDD2-03EA93A9F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1802242" y="2956507"/>
            <a:ext cx="2761692" cy="2435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3A7C7C-4416-4B74-818B-AC7470E3F236}"/>
              </a:ext>
            </a:extLst>
          </p:cNvPr>
          <p:cNvSpPr/>
          <p:nvPr/>
        </p:nvSpPr>
        <p:spPr>
          <a:xfrm>
            <a:off x="1312564" y="5391609"/>
            <a:ext cx="37633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 témoin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CED0B2-2242-41AC-97EB-25158B4AB851}"/>
              </a:ext>
            </a:extLst>
          </p:cNvPr>
          <p:cNvSpPr txBox="1"/>
          <p:nvPr/>
        </p:nvSpPr>
        <p:spPr>
          <a:xfrm>
            <a:off x="160926" y="273296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chemeClr val="accent2"/>
                </a:solidFill>
              </a:rPr>
              <a:t>SUBSTRATS :</a:t>
            </a:r>
            <a:endParaRPr lang="fr-FR" sz="2400" b="1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54B1F7C-9D40-47F4-835D-6BC4D67BEF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2377147" y="2755155"/>
            <a:ext cx="574925" cy="93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7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4170</Words>
  <Application>Microsoft Office PowerPoint</Application>
  <PresentationFormat>Grand écran</PresentationFormat>
  <Paragraphs>1051</Paragraphs>
  <Slides>83</Slides>
  <Notes>38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83</vt:i4>
      </vt:variant>
    </vt:vector>
  </HeadingPairs>
  <TitlesOfParts>
    <vt:vector size="89" baseType="lpstr">
      <vt:lpstr>Calibri</vt:lpstr>
      <vt:lpstr>Arial</vt:lpstr>
      <vt:lpstr>Tahoma</vt:lpstr>
      <vt:lpstr>CrayonL</vt:lpstr>
      <vt:lpstr>Calibri Light</vt:lpstr>
      <vt:lpstr>Thème Office</vt:lpstr>
      <vt:lpstr>RAPPELS:</vt:lpstr>
      <vt:lpstr>RAPPELS:</vt:lpstr>
      <vt:lpstr>Présentation PowerPoint</vt:lpstr>
      <vt:lpstr>PROBLEME:</vt:lpstr>
      <vt:lpstr>HYPOTHESE:</vt:lpstr>
      <vt:lpstr>CE QUE J’ATTENDS DE VOUS:</vt:lpstr>
      <vt:lpstr>Présentation PowerPoint</vt:lpstr>
      <vt:lpstr>Présentation PowerPoint</vt:lpstr>
      <vt:lpstr>EXPERIENCES:</vt:lpstr>
      <vt:lpstr>Fiche de révision</vt:lpstr>
      <vt:lpstr>Fiche de révision</vt:lpstr>
      <vt:lpstr>HYPOTHESE:</vt:lpstr>
      <vt:lpstr>HYPOTHESE:</vt:lpstr>
      <vt:lpstr>HYPOTHESE:</vt:lpstr>
      <vt:lpstr>HYPOTHESE:</vt:lpstr>
      <vt:lpstr>HYPOTHESE:</vt:lpstr>
      <vt:lpstr>HYPOTHESE:</vt:lpstr>
      <vt:lpstr>HYPOTHESE:</vt:lpstr>
      <vt:lpstr>HYPOTHESE:</vt:lpstr>
      <vt:lpstr>HYPOTHESE:</vt:lpstr>
      <vt:lpstr>HYPOTHESE:</vt:lpstr>
      <vt:lpstr>HYPOTHESE:</vt:lpstr>
      <vt:lpstr>EXPERIENCES:</vt:lpstr>
      <vt:lpstr>EXPERIENCES:</vt:lpstr>
      <vt:lpstr>EXPERIENCES:</vt:lpstr>
      <vt:lpstr>EXPERIENCES:</vt:lpstr>
      <vt:lpstr>Présentation PowerPoint</vt:lpstr>
      <vt:lpstr>Présentation PowerPoint</vt:lpstr>
      <vt:lpstr>Présentation PowerPoint</vt:lpstr>
      <vt:lpstr>EXPERIENCES:</vt:lpstr>
      <vt:lpstr>EXPERIENCES:</vt:lpstr>
      <vt:lpstr>EXPERIENCES:</vt:lpstr>
      <vt:lpstr>EXPERIENCES:</vt:lpstr>
      <vt:lpstr>Fiche de révision</vt:lpstr>
      <vt:lpstr>Fiche de révision</vt:lpstr>
      <vt:lpstr>HYPOTHESE:</vt:lpstr>
      <vt:lpstr>HYPOTHESE:</vt:lpstr>
      <vt:lpstr>HYPOTHESE:</vt:lpstr>
      <vt:lpstr>DANS L’IDEAL…</vt:lpstr>
      <vt:lpstr>EXPERIENCES:</vt:lpstr>
      <vt:lpstr>EXPERIENCES:</vt:lpstr>
      <vt:lpstr>EXPERIENCES:</vt:lpstr>
      <vt:lpstr>RESULTATS:</vt:lpstr>
      <vt:lpstr>RESULTATS:</vt:lpstr>
      <vt:lpstr>RESULTATS:</vt:lpstr>
      <vt:lpstr>RESULTATS:</vt:lpstr>
      <vt:lpstr>RESULTATS:</vt:lpstr>
      <vt:lpstr>RESULTATS:</vt:lpstr>
      <vt:lpstr>RESULTATS:</vt:lpstr>
      <vt:lpstr>RESULTATS:</vt:lpstr>
      <vt:lpstr>RESULTATS:</vt:lpstr>
      <vt:lpstr>RESULTATS:</vt:lpstr>
      <vt:lpstr>RESULTATS:</vt:lpstr>
      <vt:lpstr>RESULTATS:</vt:lpstr>
      <vt:lpstr>INTERPRETATION n°1:</vt:lpstr>
      <vt:lpstr>INTERPRETATION n°1:</vt:lpstr>
      <vt:lpstr>INTERPRETATION n°1:</vt:lpstr>
      <vt:lpstr>INTERPRETATION n°1:</vt:lpstr>
      <vt:lpstr>INTERPRETATION n°1:</vt:lpstr>
      <vt:lpstr>INTERPRETATION n°1:</vt:lpstr>
      <vt:lpstr>INTERPRETATION n°1:</vt:lpstr>
      <vt:lpstr>INTERPRETATION n°1:</vt:lpstr>
      <vt:lpstr>INTERPRETATION n°1:</vt:lpstr>
      <vt:lpstr>INTERPRETATION n°2:</vt:lpstr>
      <vt:lpstr>INTERPRETATION n°2:</vt:lpstr>
      <vt:lpstr>INTERPRETATION n°2:</vt:lpstr>
      <vt:lpstr>INTERPRETATION n°2:</vt:lpstr>
      <vt:lpstr>INTERPRETATION n°2:</vt:lpstr>
      <vt:lpstr>INTERPRETATION n°2:</vt:lpstr>
      <vt:lpstr>INTERPRETATION n°3:</vt:lpstr>
      <vt:lpstr>INTERPRETATION n°3:</vt:lpstr>
      <vt:lpstr>INTERPRETATION n°3:</vt:lpstr>
      <vt:lpstr>INTERPRETATION n°3:</vt:lpstr>
      <vt:lpstr>INTERPRETATION n°3:</vt:lpstr>
      <vt:lpstr>INTERPRETATION n°3:</vt:lpstr>
      <vt:lpstr>INTERPRETATION n°3:</vt:lpstr>
      <vt:lpstr>INTERPRETATION n°3:</vt:lpstr>
      <vt:lpstr>CONCLUSION:</vt:lpstr>
      <vt:lpstr>PROBLEME:</vt:lpstr>
      <vt:lpstr>CONCLUSION:</vt:lpstr>
      <vt:lpstr>HYPOTHESE:</vt:lpstr>
      <vt:lpstr>CONCLUSION:</vt:lpstr>
      <vt:lpstr>PETIT COMPLEMENT DE COURS: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RAPPELS:</dc:title>
  <dc:creator>Kévin ESPINAS-ANGEVIN</dc:creator>
  <cp:lastModifiedBy>Kévin ESPINAS-ANGEVIN</cp:lastModifiedBy>
  <cp:revision>47</cp:revision>
  <dcterms:created xsi:type="dcterms:W3CDTF">2021-10-20T06:56:13Z</dcterms:created>
  <dcterms:modified xsi:type="dcterms:W3CDTF">2021-11-12T10:57:53Z</dcterms:modified>
</cp:coreProperties>
</file>